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</p:sldIdLst>
  <p:sldSz cy="6858000" cx="9144000"/>
  <p:notesSz cx="6858000" cy="9144000"/>
  <p:embeddedFontLst>
    <p:embeddedFont>
      <p:font typeface="Google Sans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A7685F9-9157-4356-AED8-40C55F7517C0}">
  <a:tblStyle styleId="{CA7685F9-9157-4356-AED8-40C55F7517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5DDD6C4-3CA8-4F08-A0CE-EBBA8A0217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GoogleSans-bold.fntdata"/><Relationship Id="rId106" Type="http://schemas.openxmlformats.org/officeDocument/2006/relationships/font" Target="fonts/GoogleSans-regular.fntdata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font" Target="fonts/GoogleSans-boldItalic.fntdata"/><Relationship Id="rId108" Type="http://schemas.openxmlformats.org/officeDocument/2006/relationships/font" Target="fonts/GoogleSans-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8eed372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8eed37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4428eed372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ee3d1967f_2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ee3d1967f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ee3d1967f_2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ee3d1967f_2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ee3d1967f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ee3d1967f_2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546a103a3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546a103a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4546a103a3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428eed372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428eed3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4428eed372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546a103a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546a103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4546a103a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46a103a3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546a103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4546a103a3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546a103a3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546a103a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4546a103a3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546a103a3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546a103a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4546a103a3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546a103a3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546a103a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4546a103a3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ee3d1967f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ee3d196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42" name="Google Shape;142;g3ee3d1967f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546a103a3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546a103a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4546a103a3_0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546a103a3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546a103a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4546a103a3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428eed372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428eed3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4428eed372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54119b618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54119b6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454119b618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54119b61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454119b618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56e7934e0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56e7934e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456e7934e0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56e7934e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56e7934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456e7934e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54119b61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454119b618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54119b61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454119b618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54119b61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454119b618_0_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e3d1967f_2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e3d1967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52" name="Google Shape;152;g3ee3d1967f_2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54119b618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454119b618_0_3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428eed372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428eed3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4428eed372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54119b61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454119b618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54119b61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454119b618_0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454119b618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454119b618_0_4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54119b61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454119b618_0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454119b618_0_5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454119b618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454119b618_0_5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4428eed372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4428eed3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4428eed372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54119b618_0_5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54119b618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454119b618_0_5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e3d1967f_2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ee3d1967f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62" name="Google Shape;162;g3ee3d1967f_2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428eed372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428eed37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4428eed372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eefec082c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eefec08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3eefec082c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ee3d1967f_3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3ee3d1967f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g3ee3d1967f_3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4428eed372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4428eed37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4428eed372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eefec082c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eefec08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3eefec082c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ee3d1967f_2_3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3ee3d1967f_2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ee3d1967f_2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ee3d1967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69" name="Google Shape;169;g3ee3d1967f_2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ee3d1967f_2_5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ee3d1967f_2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3ee3d1967f_2_5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eefec082c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eefec082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3eefec082c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ee3d1967f_2_4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ee3d1967f_2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3ee3d1967f_2_4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ee3d1967f_2_5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ee3d1967f_2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3ee3d1967f_2_5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ee3d1967f_2_4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ee3d1967f_2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3ee3d1967f_2_4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ee3d1967f_2_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ee3d1967f_2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3ee3d1967f_2_4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ee3d1967f_2_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ee3d1967f_2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3ee3d1967f_2_4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ee3d1967f_2_4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ee3d1967f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3ee3d1967f_2_4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ee3d1967f_3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ee3d1967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3ee3d1967f_3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ee3d1967f_2_4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ee3d1967f_2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3ee3d1967f_2_4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ee3d1967f_2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ee3d1967f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78" name="Google Shape;178;g3ee3d1967f_2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eefec082c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eefec082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3eefec082c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ee3d1967f_3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ee3d1967f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3ee3d1967f_3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ee3d1967f_3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ee3d1967f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3ee3d1967f_3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eefec082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eefec08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3eefec082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ee3d1967f_3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ee3d1967f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3ee3d1967f_3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ee3d1967f_2_4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ee3d1967f_2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3ee3d1967f_2_4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ee3d1967f_2_5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ee3d1967f_2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3ee3d1967f_2_5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ee3d1967f_2_4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ee3d1967f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3ee3d1967f_2_4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eefec082c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eefec082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3eefec082c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428eed372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428eed37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when did the captain of the essex land in the pacific?</a:t>
            </a:r>
            <a:endParaRPr/>
          </a:p>
        </p:txBody>
      </p:sp>
      <p:sp>
        <p:nvSpPr>
          <p:cNvPr id="191" name="Google Shape;191;g4428eed372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eefec082c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3eefec082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3eefec082c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eefec082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3eefec082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407c83aab2_1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407c83aa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eefec082c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3eefec082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eefec082c_0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3eefec082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eefec082c_0_2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eefec082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eefec082c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g3eefec082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ee3d1967f_2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ee3d1967f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98" name="Google Shape;198;g3ee3d1967f_2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eefec082c_0_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g3eefec082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eefec082c_0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g3eefec082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eefec082c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eefec082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3eefec082c_0_2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eefec082c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3eefec082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3eefec082c_0_2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eefec082c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eefec082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g3eefec082c_0_2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eefec082c_0_2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eefec082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g3eefec082c_0_2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428eed372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428eed37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4428eed372_0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454119b618_0_7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454119b618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454119b618_0_7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454119b618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454119b618_0_5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454119b61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g454119b618_0_5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efec082c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eefec082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eefec082c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454119b618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g454119b618_0_5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454119b618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g454119b618_0_5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54119b618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g454119b618_0_5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454119b618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g454119b618_0_5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454119b618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g454119b618_0_5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454119b618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454119b618_0_6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454119b618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g454119b618_0_6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454119b618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g454119b618_0_7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454119b618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g454119b618_0_7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ctrTitle"/>
          </p:nvPr>
        </p:nvSpPr>
        <p:spPr>
          <a:xfrm>
            <a:off x="685800" y="485228"/>
            <a:ext cx="77724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Using Deep Learning Platforms to Perform Inference over Knowledge Bases</a:t>
            </a:r>
            <a:endParaRPr sz="3959"/>
          </a:p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1319764" y="3811691"/>
            <a:ext cx="6400800" cy="268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William W Cohen 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en-US" sz="2000"/>
              <a:t>Google AI/Carnegie Mellon University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joint work with</a:t>
            </a: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Fan Yang, Zhilin Yang, Kathryn Rivard Mazaitis</a:t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Background: Probabilistic DDBs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Probabilistic Deductive DBs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57"/>
            <a:ext cx="8910975" cy="30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/>
          <p:nvPr/>
        </p:nvSpPr>
        <p:spPr>
          <a:xfrm>
            <a:off x="1071025" y="4059525"/>
            <a:ext cx="2729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" name="Google Shape;230;p36"/>
          <p:cNvSpPr/>
          <p:nvPr/>
        </p:nvSpPr>
        <p:spPr>
          <a:xfrm>
            <a:off x="2159300" y="5258550"/>
            <a:ext cx="2297400" cy="449100"/>
          </a:xfrm>
          <a:prstGeom prst="wedgeRectCallout">
            <a:avLst>
              <a:gd fmla="val 42487" name="adj1"/>
              <a:gd fmla="val -53238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Horn clauses (rules)</a:t>
            </a:r>
            <a:endParaRPr/>
          </a:p>
        </p:txBody>
      </p:sp>
      <p:sp>
        <p:nvSpPr>
          <p:cNvPr id="231" name="Google Shape;231;p36"/>
          <p:cNvSpPr/>
          <p:nvPr/>
        </p:nvSpPr>
        <p:spPr>
          <a:xfrm>
            <a:off x="3423300" y="6129375"/>
            <a:ext cx="2297400" cy="584100"/>
          </a:xfrm>
          <a:prstGeom prst="wedgeRectCallout">
            <a:avLst>
              <a:gd fmla="val 61908" name="adj1"/>
              <a:gd fmla="val -32451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ground unit</a:t>
            </a:r>
            <a:r>
              <a:rPr lang="en-US" sz="1800">
                <a:solidFill>
                  <a:schemeClr val="dk1"/>
                </a:solidFill>
              </a:rPr>
              <a:t> clauses (facts)</a:t>
            </a: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6270550" y="6264500"/>
            <a:ext cx="2297400" cy="449100"/>
          </a:xfrm>
          <a:prstGeom prst="wedgeRectCallout">
            <a:avLst>
              <a:gd fmla="val 38731" name="adj1"/>
              <a:gd fmla="val -44866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weight for each fact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4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 txBox="1"/>
          <p:nvPr/>
        </p:nvSpPr>
        <p:spPr>
          <a:xfrm>
            <a:off x="5720700" y="1088300"/>
            <a:ext cx="7347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 [Suciu et al, 2011]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Probabilistic Deductive DBs</a:t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57"/>
            <a:ext cx="8910975" cy="30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/>
          <p:nvPr/>
        </p:nvSpPr>
        <p:spPr>
          <a:xfrm>
            <a:off x="457200" y="4249550"/>
            <a:ext cx="2297400" cy="670500"/>
          </a:xfrm>
          <a:prstGeom prst="wedgeRectCallout">
            <a:avLst>
              <a:gd fmla="val 47398" name="adj1"/>
              <a:gd fmla="val -18654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We use this trick to weight rules</a:t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2117550" y="4981425"/>
            <a:ext cx="2398200" cy="1143000"/>
          </a:xfrm>
          <a:prstGeom prst="wedgeRectCallout">
            <a:avLst>
              <a:gd fmla="val 91482" name="adj1"/>
              <a:gd fmla="val -19715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special fact only appearing in this rule</a:t>
            </a:r>
            <a:endParaRPr/>
          </a:p>
        </p:txBody>
      </p:sp>
      <p:grpSp>
        <p:nvGrpSpPr>
          <p:cNvPr id="244" name="Google Shape;244;p37"/>
          <p:cNvGrpSpPr/>
          <p:nvPr/>
        </p:nvGrpSpPr>
        <p:grpSpPr>
          <a:xfrm>
            <a:off x="152400" y="2961637"/>
            <a:ext cx="8778629" cy="1873913"/>
            <a:chOff x="152400" y="2892537"/>
            <a:chExt cx="8778629" cy="1873913"/>
          </a:xfrm>
        </p:grpSpPr>
        <p:sp>
          <p:nvSpPr>
            <p:cNvPr id="245" name="Google Shape;245;p37"/>
            <p:cNvSpPr txBox="1"/>
            <p:nvPr/>
          </p:nvSpPr>
          <p:spPr>
            <a:xfrm>
              <a:off x="5910328" y="4366250"/>
              <a:ext cx="302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weighted(r3)            0.98</a:t>
              </a:r>
              <a:endParaRPr b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6" name="Google Shape;246;p37"/>
            <p:cNvSpPr txBox="1"/>
            <p:nvPr/>
          </p:nvSpPr>
          <p:spPr>
            <a:xfrm>
              <a:off x="152400" y="2892537"/>
              <a:ext cx="6114900" cy="4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status(X,tired) :- child(W,X), infant(W), </a:t>
              </a:r>
              <a:r>
                <a:rPr b="1"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weighted(r3).</a:t>
              </a:r>
              <a:endParaRPr b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247" name="Google Shape;247;p37"/>
          <p:cNvCxnSpPr/>
          <p:nvPr/>
        </p:nvCxnSpPr>
        <p:spPr>
          <a:xfrm flipH="1" rot="10800000">
            <a:off x="950100" y="2781250"/>
            <a:ext cx="4733100" cy="3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7"/>
          <p:cNvSpPr/>
          <p:nvPr/>
        </p:nvSpPr>
        <p:spPr>
          <a:xfrm>
            <a:off x="2117550" y="4981425"/>
            <a:ext cx="2398200" cy="1143000"/>
          </a:xfrm>
          <a:prstGeom prst="wedgeRectCallout">
            <a:avLst>
              <a:gd fmla="val 110211" name="adj1"/>
              <a:gd fmla="val -7171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special fact </a:t>
            </a:r>
            <a:r>
              <a:rPr i="1" lang="en-US" sz="1800">
                <a:solidFill>
                  <a:schemeClr val="dk1"/>
                </a:solidFill>
              </a:rPr>
              <a:t>only</a:t>
            </a:r>
            <a:r>
              <a:rPr lang="en-US" sz="1800">
                <a:solidFill>
                  <a:schemeClr val="dk1"/>
                </a:solidFill>
              </a:rPr>
              <a:t> appearing in </a:t>
            </a:r>
            <a:r>
              <a:rPr i="1" lang="en-US" sz="1800">
                <a:solidFill>
                  <a:schemeClr val="dk1"/>
                </a:solidFill>
              </a:rPr>
              <a:t>this</a:t>
            </a:r>
            <a:r>
              <a:rPr lang="en-US" sz="1800">
                <a:solidFill>
                  <a:schemeClr val="dk1"/>
                </a:solidFill>
              </a:rPr>
              <a:t> rule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 rotWithShape="1">
          <a:blip r:embed="rId4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Probabilistic Deductive KGs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(Knowledge Graphs)</a:t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57"/>
            <a:ext cx="8910975" cy="30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/>
        </p:nvSpPr>
        <p:spPr>
          <a:xfrm>
            <a:off x="249900" y="4242500"/>
            <a:ext cx="73509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Assumptions: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(</a:t>
            </a:r>
            <a:r>
              <a:rPr i="1" lang="en-US" sz="2400">
                <a:solidFill>
                  <a:schemeClr val="dk1"/>
                </a:solidFill>
              </a:rPr>
              <a:t>Only</a:t>
            </a:r>
            <a:r>
              <a:rPr lang="en-US" sz="2400">
                <a:solidFill>
                  <a:schemeClr val="dk1"/>
                </a:solidFill>
              </a:rPr>
              <a:t> parameters are weights for facts)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Predicates are </a:t>
            </a:r>
            <a:r>
              <a:rPr b="1" lang="en-US" sz="2400"/>
              <a:t>unary or binary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Rules have </a:t>
            </a:r>
            <a:r>
              <a:rPr b="1" lang="en-US" sz="2400">
                <a:solidFill>
                  <a:schemeClr val="dk1"/>
                </a:solidFill>
              </a:rPr>
              <a:t>no function symbols</a:t>
            </a:r>
            <a:r>
              <a:rPr lang="en-US" sz="2400">
                <a:solidFill>
                  <a:schemeClr val="dk1"/>
                </a:solidFill>
              </a:rPr>
              <a:t> or constants</a:t>
            </a:r>
            <a:endParaRPr sz="2400"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4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Background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Probabilistic DDBs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Complexity of inference in Pr DDBs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Semantics for PrDDB</a:t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One common approach:</a:t>
            </a:r>
            <a:r>
              <a:rPr lang="en-US" sz="2400"/>
              <a:t> </a:t>
            </a:r>
            <a:r>
              <a:rPr b="1" lang="en-US" sz="2400"/>
              <a:t>model-counting</a:t>
            </a:r>
            <a:r>
              <a:rPr lang="en-US" sz="2400"/>
              <a:t> where conceptually</a:t>
            </a:r>
            <a:endParaRPr sz="2400"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There is a distribution Pr(DB) over DBs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E.g. tuple-independence: draw a DB by picking each fact </a:t>
            </a:r>
            <a:r>
              <a:rPr i="1" lang="en-US" sz="2400"/>
              <a:t>f independently </a:t>
            </a:r>
            <a:r>
              <a:rPr lang="en-US" sz="2400"/>
              <a:t>with probability </a:t>
            </a:r>
            <a:r>
              <a:rPr i="1" lang="en-US" sz="2400"/>
              <a:t>w</a:t>
            </a:r>
            <a:r>
              <a:rPr baseline="-25000" i="1" lang="en-US" sz="2400"/>
              <a:t>f</a:t>
            </a:r>
            <a:r>
              <a:rPr lang="en-US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probability of a fact </a:t>
            </a:r>
            <a:r>
              <a:rPr i="1" lang="en-US" sz="2400"/>
              <a:t>f’ </a:t>
            </a:r>
            <a:r>
              <a:rPr lang="en-US" sz="2400"/>
              <a:t>is the probability T+DB’ implies </a:t>
            </a:r>
            <a:r>
              <a:rPr i="1" lang="en-US" sz="2400"/>
              <a:t>f’</a:t>
            </a:r>
            <a:r>
              <a:rPr lang="en-US" sz="2400"/>
              <a:t>, for a DB’ drawn from Pr(KG) 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E.g.: ProbLog, Fuhr’s Probabilistic Datalog (PD), ...</a:t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Probabilistic Deductive DBs</a:t>
            </a:r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0057"/>
            <a:ext cx="8910975" cy="30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/>
        </p:nvSpPr>
        <p:spPr>
          <a:xfrm>
            <a:off x="1071025" y="4059525"/>
            <a:ext cx="2729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5806650" y="1795375"/>
            <a:ext cx="3105600" cy="286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/>
          <p:nvPr/>
        </p:nvSpPr>
        <p:spPr>
          <a:xfrm rot="5400000">
            <a:off x="4657726" y="3172325"/>
            <a:ext cx="307200" cy="1937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 txBox="1"/>
          <p:nvPr/>
        </p:nvSpPr>
        <p:spPr>
          <a:xfrm rot="-5400000">
            <a:off x="4522375" y="3938975"/>
            <a:ext cx="833400" cy="404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sample</a:t>
            </a:r>
            <a:endParaRPr b="1"/>
          </a:p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0" l="64286" r="11572" t="13651"/>
          <a:stretch/>
        </p:blipFill>
        <p:spPr>
          <a:xfrm>
            <a:off x="1649225" y="3631425"/>
            <a:ext cx="2151200" cy="2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/>
          <p:nvPr/>
        </p:nvSpPr>
        <p:spPr>
          <a:xfrm>
            <a:off x="1659050" y="4267825"/>
            <a:ext cx="1989600" cy="30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1659050" y="5196625"/>
            <a:ext cx="1989600" cy="30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 txBox="1"/>
          <p:nvPr/>
        </p:nvSpPr>
        <p:spPr>
          <a:xfrm>
            <a:off x="4101400" y="5492400"/>
            <a:ext cx="7336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Pr(DB) =  0.99 * 0.99 * </a:t>
            </a:r>
            <a:r>
              <a:rPr b="1" lang="en-US"/>
              <a:t>(1-0.75) </a:t>
            </a:r>
            <a:r>
              <a:rPr lang="en-US"/>
              <a:t>* 0.9 * 0.7 * (</a:t>
            </a:r>
            <a:r>
              <a:rPr b="1" lang="en-US"/>
              <a:t>1-0.1) </a:t>
            </a:r>
            <a:r>
              <a:rPr lang="en-US"/>
              <a:t>* 0.9 * 0.9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~= 0.1125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Probabilistic Deductive DBs</a:t>
            </a:r>
            <a:endParaRPr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0057"/>
            <a:ext cx="8910975" cy="30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 txBox="1"/>
          <p:nvPr/>
        </p:nvSpPr>
        <p:spPr>
          <a:xfrm>
            <a:off x="1071025" y="4059525"/>
            <a:ext cx="2729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8" name="Google Shape;298;p42"/>
          <p:cNvPicPr preferRelativeResize="0"/>
          <p:nvPr/>
        </p:nvPicPr>
        <p:blipFill rotWithShape="1">
          <a:blip r:embed="rId4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/>
          <p:nvPr/>
        </p:nvSpPr>
        <p:spPr>
          <a:xfrm>
            <a:off x="5806650" y="1795375"/>
            <a:ext cx="3105600" cy="286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2"/>
          <p:cNvSpPr/>
          <p:nvPr/>
        </p:nvSpPr>
        <p:spPr>
          <a:xfrm rot="5400000">
            <a:off x="4657726" y="3172325"/>
            <a:ext cx="307200" cy="1937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2"/>
          <p:cNvSpPr txBox="1"/>
          <p:nvPr/>
        </p:nvSpPr>
        <p:spPr>
          <a:xfrm rot="-5400000">
            <a:off x="4522375" y="3938975"/>
            <a:ext cx="833400" cy="404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sample</a:t>
            </a:r>
            <a:endParaRPr b="1"/>
          </a:p>
        </p:txBody>
      </p:sp>
      <p:pic>
        <p:nvPicPr>
          <p:cNvPr id="302" name="Google Shape;302;p42"/>
          <p:cNvPicPr preferRelativeResize="0"/>
          <p:nvPr/>
        </p:nvPicPr>
        <p:blipFill rotWithShape="1">
          <a:blip r:embed="rId3">
            <a:alphaModFix/>
          </a:blip>
          <a:srcRect b="0" l="64286" r="11572" t="13651"/>
          <a:stretch/>
        </p:blipFill>
        <p:spPr>
          <a:xfrm>
            <a:off x="1649225" y="3631425"/>
            <a:ext cx="2151200" cy="2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/>
          <p:nvPr/>
        </p:nvSpPr>
        <p:spPr>
          <a:xfrm>
            <a:off x="1659050" y="5196625"/>
            <a:ext cx="1989600" cy="30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2"/>
          <p:cNvSpPr txBox="1"/>
          <p:nvPr/>
        </p:nvSpPr>
        <p:spPr>
          <a:xfrm>
            <a:off x="4101400" y="5492400"/>
            <a:ext cx="7336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Pr(DB) =  0.99 * 0.99 * 0.75 * 0.9 * 0.7 * </a:t>
            </a:r>
            <a:r>
              <a:rPr b="1" lang="en-US"/>
              <a:t>(1-0.1) * (1-0.9)</a:t>
            </a:r>
            <a:r>
              <a:rPr lang="en-US"/>
              <a:t> * 0.9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~= 0.0375</a:t>
            </a:r>
            <a:endParaRPr/>
          </a:p>
        </p:txBody>
      </p:sp>
      <p:sp>
        <p:nvSpPr>
          <p:cNvPr id="305" name="Google Shape;305;p42"/>
          <p:cNvSpPr/>
          <p:nvPr/>
        </p:nvSpPr>
        <p:spPr>
          <a:xfrm>
            <a:off x="1659050" y="5492400"/>
            <a:ext cx="1989600" cy="30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2"/>
          <p:cNvSpPr txBox="1"/>
          <p:nvPr/>
        </p:nvSpPr>
        <p:spPr>
          <a:xfrm>
            <a:off x="659750" y="6157875"/>
            <a:ext cx="8027100" cy="543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Pr(fact | Theory, soft DB) = Pr(fact | Theory, hard DB) Pr(hard DB | soft DB)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Semantics for PrDDB</a:t>
            </a:r>
            <a:endParaRPr/>
          </a:p>
        </p:txBody>
      </p:sp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457200" y="1288975"/>
            <a:ext cx="8229600" cy="196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2400"/>
              <a:t>Bad news</a:t>
            </a:r>
            <a:r>
              <a:rPr lang="en-US" sz="2400"/>
              <a:t>: it’s very hard to syntactically restrict PrDDB’s so that this semantics is tractable. </a:t>
            </a:r>
            <a:r>
              <a:rPr lang="en-US" sz="2400"/>
              <a:t> Even very simple cases are #P-hard.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Reduction from 2PSAT*:</a:t>
            </a:r>
            <a:endParaRPr sz="2400"/>
          </a:p>
        </p:txBody>
      </p:sp>
      <p:pic>
        <p:nvPicPr>
          <p:cNvPr id="314" name="Google Shape;314;p43"/>
          <p:cNvPicPr preferRelativeResize="0"/>
          <p:nvPr/>
        </p:nvPicPr>
        <p:blipFill rotWithShape="1">
          <a:blip r:embed="rId3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 txBox="1"/>
          <p:nvPr/>
        </p:nvSpPr>
        <p:spPr>
          <a:xfrm>
            <a:off x="143800" y="6480900"/>
            <a:ext cx="7344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*2PSAT (SAT with 2-literal clauses with only positive literals) is #P-hard</a:t>
            </a:r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 rotWithShape="1">
          <a:blip r:embed="rId4">
            <a:alphaModFix/>
          </a:blip>
          <a:srcRect b="74886" l="13652" r="65956" t="15867"/>
          <a:stretch/>
        </p:blipFill>
        <p:spPr>
          <a:xfrm>
            <a:off x="3580826" y="2989825"/>
            <a:ext cx="2582799" cy="87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 rotWithShape="1">
          <a:blip r:embed="rId5">
            <a:alphaModFix/>
          </a:blip>
          <a:srcRect b="38708" l="12960" r="48502" t="40486"/>
          <a:stretch/>
        </p:blipFill>
        <p:spPr>
          <a:xfrm>
            <a:off x="3513925" y="3791949"/>
            <a:ext cx="5028951" cy="20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 rotWithShape="1">
          <a:blip r:embed="rId6">
            <a:alphaModFix/>
          </a:blip>
          <a:srcRect b="81884" l="38544" r="38371" t="14515"/>
          <a:stretch/>
        </p:blipFill>
        <p:spPr>
          <a:xfrm>
            <a:off x="3733225" y="2622700"/>
            <a:ext cx="3224151" cy="377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9" name="Google Shape;319;p43"/>
          <p:cNvGraphicFramePr/>
          <p:nvPr/>
        </p:nvGraphicFramePr>
        <p:xfrm>
          <a:off x="1653900" y="352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{CA7685F9-9157-4356-AED8-40C55F7517C0}</a:tableStyleId>
              </a:tblPr>
              <a:tblGrid>
                <a:gridCol w="658425"/>
                <a:gridCol w="4846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</a:t>
                      </a:r>
                      <a:r>
                        <a:rPr baseline="-25000" lang="en-US"/>
                        <a:t>1</a:t>
                      </a:r>
                      <a:r>
                        <a:rPr lang="en-US"/>
                        <a:t>(1)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</a:t>
                      </a:r>
                      <a:r>
                        <a:rPr baseline="-25000" lang="en-US"/>
                        <a:t>2</a:t>
                      </a:r>
                      <a:r>
                        <a:rPr lang="en-US"/>
                        <a:t>(1)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</a:t>
                      </a:r>
                      <a:r>
                        <a:rPr baseline="-25000" lang="en-US"/>
                        <a:t>m</a:t>
                      </a:r>
                      <a:r>
                        <a:rPr lang="en-US"/>
                        <a:t>(1)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0" name="Google Shape;320;p43"/>
          <p:cNvSpPr txBox="1"/>
          <p:nvPr/>
        </p:nvSpPr>
        <p:spPr>
          <a:xfrm>
            <a:off x="835900" y="5991050"/>
            <a:ext cx="6652500" cy="37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Only u</a:t>
            </a:r>
            <a:r>
              <a:rPr lang="en-US" sz="1800"/>
              <a:t>nary predicates, and each rule has &lt;= 2 literals in body!</a:t>
            </a:r>
            <a:endParaRPr sz="1800"/>
          </a:p>
        </p:txBody>
      </p:sp>
      <p:sp>
        <p:nvSpPr>
          <p:cNvPr id="321" name="Google Shape;321;p43"/>
          <p:cNvSpPr/>
          <p:nvPr/>
        </p:nvSpPr>
        <p:spPr>
          <a:xfrm>
            <a:off x="6804975" y="5512025"/>
            <a:ext cx="1659300" cy="2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3"/>
          <p:cNvSpPr/>
          <p:nvPr/>
        </p:nvSpPr>
        <p:spPr>
          <a:xfrm>
            <a:off x="5975900" y="3262475"/>
            <a:ext cx="252900" cy="377100"/>
          </a:xfrm>
          <a:prstGeom prst="rightBrace">
            <a:avLst>
              <a:gd fmla="val 63998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3"/>
          <p:cNvSpPr txBox="1"/>
          <p:nvPr/>
        </p:nvSpPr>
        <p:spPr>
          <a:xfrm>
            <a:off x="6186950" y="3225150"/>
            <a:ext cx="304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n </a:t>
            </a:r>
            <a:r>
              <a:rPr lang="en-US"/>
              <a:t>of these, one for each clause</a:t>
            </a:r>
            <a:endParaRPr/>
          </a:p>
        </p:txBody>
      </p:sp>
      <p:sp>
        <p:nvSpPr>
          <p:cNvPr id="324" name="Google Shape;324;p43"/>
          <p:cNvSpPr/>
          <p:nvPr/>
        </p:nvSpPr>
        <p:spPr>
          <a:xfrm>
            <a:off x="7708475" y="3749900"/>
            <a:ext cx="252900" cy="2036100"/>
          </a:xfrm>
          <a:prstGeom prst="rightBrace">
            <a:avLst>
              <a:gd fmla="val 63998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3"/>
          <p:cNvSpPr txBox="1"/>
          <p:nvPr/>
        </p:nvSpPr>
        <p:spPr>
          <a:xfrm>
            <a:off x="7961375" y="4011650"/>
            <a:ext cx="11430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log n rules AND the clause</a:t>
            </a:r>
            <a:r>
              <a:rPr baseline="-25000" i="1" lang="en-US"/>
              <a:t>i</a:t>
            </a:r>
            <a:r>
              <a:rPr i="1" lang="en-US"/>
              <a:t> ‘s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together</a:t>
            </a:r>
            <a:endParaRPr i="1"/>
          </a:p>
        </p:txBody>
      </p:sp>
      <p:cxnSp>
        <p:nvCxnSpPr>
          <p:cNvPr id="326" name="Google Shape;326;p43"/>
          <p:cNvCxnSpPr/>
          <p:nvPr/>
        </p:nvCxnSpPr>
        <p:spPr>
          <a:xfrm>
            <a:off x="143800" y="6517050"/>
            <a:ext cx="59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43"/>
          <p:cNvSpPr txBox="1"/>
          <p:nvPr/>
        </p:nvSpPr>
        <p:spPr>
          <a:xfrm>
            <a:off x="1550725" y="3024000"/>
            <a:ext cx="7347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 [Suciu et al, 2011]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Semantics for PrDDB: Take 2</a:t>
            </a:r>
            <a:endParaRPr/>
          </a:p>
        </p:txBody>
      </p:sp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457200" y="1600200"/>
            <a:ext cx="8229600" cy="501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Another approach is</a:t>
            </a:r>
            <a:r>
              <a:rPr lang="en-US" sz="2400"/>
              <a:t> </a:t>
            </a:r>
            <a:r>
              <a:rPr b="1" lang="en-US" sz="2400"/>
              <a:t>proof-counting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For each answer </a:t>
            </a:r>
            <a:r>
              <a:rPr i="1" lang="en-US" sz="2400"/>
              <a:t>a </a:t>
            </a:r>
            <a:r>
              <a:rPr lang="en-US" sz="2400"/>
              <a:t>to query </a:t>
            </a:r>
            <a:r>
              <a:rPr i="1" lang="en-US" sz="2400"/>
              <a:t>Q, </a:t>
            </a:r>
            <a:r>
              <a:rPr lang="en-US" sz="2400"/>
              <a:t>find all derivations </a:t>
            </a:r>
            <a:r>
              <a:rPr i="1" lang="en-US" sz="2400"/>
              <a:t>d</a:t>
            </a:r>
            <a:r>
              <a:rPr baseline="-25000" i="1" lang="en-US" sz="2400"/>
              <a:t>a</a:t>
            </a:r>
            <a:r>
              <a:rPr i="1" lang="en-US" sz="2400"/>
              <a:t> </a:t>
            </a:r>
            <a:r>
              <a:rPr lang="en-US" sz="2400"/>
              <a:t>that prove </a:t>
            </a:r>
            <a:r>
              <a:rPr i="1" lang="en-US" sz="2400"/>
              <a:t>a</a:t>
            </a:r>
            <a:endParaRPr i="1" sz="2400"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weight of each </a:t>
            </a:r>
            <a:r>
              <a:rPr i="1" lang="en-US" sz="2400"/>
              <a:t>d</a:t>
            </a:r>
            <a:r>
              <a:rPr baseline="-25000" i="1" lang="en-US" sz="2400"/>
              <a:t>a</a:t>
            </a:r>
            <a:r>
              <a:rPr i="1" lang="en-US" sz="2400"/>
              <a:t> </a:t>
            </a:r>
            <a:r>
              <a:rPr lang="en-US" sz="2400"/>
              <a:t>is product of weight </a:t>
            </a:r>
            <a:r>
              <a:rPr i="1" lang="en-US" sz="2400"/>
              <a:t>w</a:t>
            </a:r>
            <a:r>
              <a:rPr baseline="-25000" i="1" lang="en-US" sz="2400"/>
              <a:t>f</a:t>
            </a:r>
            <a:r>
              <a:rPr lang="en-US" sz="2400"/>
              <a:t> of each KG fact </a:t>
            </a:r>
            <a:r>
              <a:rPr i="1" lang="en-US" sz="2400"/>
              <a:t>f</a:t>
            </a:r>
            <a:r>
              <a:rPr lang="en-US" sz="2400"/>
              <a:t> used in that derivation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weight of </a:t>
            </a:r>
            <a:r>
              <a:rPr i="1" lang="en-US" sz="2400"/>
              <a:t>a</a:t>
            </a:r>
            <a:r>
              <a:rPr lang="en-US" sz="2400"/>
              <a:t> is the sum of the weights of all derivations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Intuition: probability that a random proof succeeds.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Eg: </a:t>
            </a:r>
            <a:r>
              <a:rPr b="1" lang="en-US" sz="2400"/>
              <a:t>unnormalized stochastic logic programs </a:t>
            </a:r>
            <a:r>
              <a:rPr lang="en-US" sz="2400"/>
              <a:t>(SLP) - Cussens and Muggleton 2001.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81399" cy="33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00" y="0"/>
            <a:ext cx="4445599" cy="333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1381975" y="3834950"/>
            <a:ext cx="2280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Clean understandable elegant models</a:t>
            </a:r>
            <a:endParaRPr sz="1800"/>
          </a:p>
        </p:txBody>
      </p:sp>
      <p:sp>
        <p:nvSpPr>
          <p:cNvPr id="147" name="Google Shape;147;p27"/>
          <p:cNvSpPr txBox="1"/>
          <p:nvPr/>
        </p:nvSpPr>
        <p:spPr>
          <a:xfrm>
            <a:off x="5781050" y="3834950"/>
            <a:ext cx="2280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Complexity of real-world phenomena</a:t>
            </a:r>
            <a:endParaRPr sz="1800"/>
          </a:p>
        </p:txBody>
      </p:sp>
      <p:sp>
        <p:nvSpPr>
          <p:cNvPr id="148" name="Google Shape;148;p27"/>
          <p:cNvSpPr txBox="1"/>
          <p:nvPr/>
        </p:nvSpPr>
        <p:spPr>
          <a:xfrm>
            <a:off x="4733150" y="4802475"/>
            <a:ext cx="43761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⇒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complex models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⇒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lots of programming or data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Semantics for PrDDB</a:t>
            </a:r>
            <a:endParaRPr/>
          </a:p>
        </p:txBody>
      </p:sp>
      <p:sp>
        <p:nvSpPr>
          <p:cNvPr id="341" name="Google Shape;341;p4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2400"/>
              <a:t>A problem:</a:t>
            </a:r>
            <a:r>
              <a:rPr lang="en-US" sz="2400"/>
              <a:t> It’s very easy to have exponentially many proofs!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p(X,Y) :- q(X,Z1), q(Z1,Z2), ...., q(Zn,Y).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 	q(U,V) :- r1(U,V).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 	q(U,V) :- r2(U,V).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42" name="Google Shape;342;p45"/>
          <p:cNvPicPr preferRelativeResize="0"/>
          <p:nvPr/>
        </p:nvPicPr>
        <p:blipFill rotWithShape="1">
          <a:blip r:embed="rId3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Semantics for PrDDB</a:t>
            </a:r>
            <a:endParaRPr/>
          </a:p>
        </p:txBody>
      </p:sp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2400"/>
              <a:t>More bad news</a:t>
            </a:r>
            <a:r>
              <a:rPr lang="en-US" sz="2400"/>
              <a:t>: Proof-counting for PrDDBs is also #P-hard!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Reduction from 2PSAT: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50" name="Google Shape;350;p46"/>
          <p:cNvPicPr preferRelativeResize="0"/>
          <p:nvPr/>
        </p:nvPicPr>
        <p:blipFill rotWithShape="1">
          <a:blip r:embed="rId3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/>
          <p:cNvPicPr preferRelativeResize="0"/>
          <p:nvPr/>
        </p:nvPicPr>
        <p:blipFill rotWithShape="1">
          <a:blip r:embed="rId4">
            <a:alphaModFix/>
          </a:blip>
          <a:srcRect b="80194" l="38544" r="37617" t="14515"/>
          <a:stretch/>
        </p:blipFill>
        <p:spPr>
          <a:xfrm>
            <a:off x="3508925" y="2610625"/>
            <a:ext cx="3322701" cy="5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 rotWithShape="1">
          <a:blip r:embed="rId5">
            <a:alphaModFix/>
          </a:blip>
          <a:srcRect b="39402" l="11406" r="40033" t="38064"/>
          <a:stretch/>
        </p:blipFill>
        <p:spPr>
          <a:xfrm>
            <a:off x="2931375" y="3747950"/>
            <a:ext cx="5857551" cy="20384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3" name="Google Shape;353;p46"/>
          <p:cNvGraphicFramePr/>
          <p:nvPr/>
        </p:nvGraphicFramePr>
        <p:xfrm>
          <a:off x="457200" y="335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{CA7685F9-9157-4356-AED8-40C55F7517C0}</a:tableStyleId>
              </a:tblPr>
              <a:tblGrid>
                <a:gridCol w="1557125"/>
                <a:gridCol w="114605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assign_yes(y)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assign_no(n)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either_of(0,1)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either_of(1,0)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either_of(1,1)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binary(0)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binary(1)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4" name="Google Shape;354;p46"/>
          <p:cNvSpPr txBox="1"/>
          <p:nvPr/>
        </p:nvSpPr>
        <p:spPr>
          <a:xfrm>
            <a:off x="3316800" y="6126300"/>
            <a:ext cx="5547900" cy="37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Only unary/binary predicates and constant-size DB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</a:t>
            </a:r>
            <a:endParaRPr/>
          </a:p>
        </p:txBody>
      </p:sp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Background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Probabilistic DDBs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Complexity of inference in Pr DDBs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Model-counting: </a:t>
            </a:r>
            <a:r>
              <a:rPr lang="en-US">
                <a:solidFill>
                  <a:srgbClr val="FF0000"/>
                </a:solidFill>
              </a:rPr>
              <a:t>#P-hard</a:t>
            </a:r>
            <a:endParaRPr>
              <a:solidFill>
                <a:srgbClr val="FF0000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Proof-counting</a:t>
            </a:r>
            <a:r>
              <a:rPr lang="en-US"/>
              <a:t>: </a:t>
            </a:r>
            <a:r>
              <a:rPr lang="en-US">
                <a:solidFill>
                  <a:srgbClr val="FF0000"/>
                </a:solidFill>
              </a:rPr>
              <a:t>#P-hard</a:t>
            </a:r>
            <a:endParaRPr>
              <a:solidFill>
                <a:srgbClr val="FF0000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Any tractable subsets?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Yes!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More background: factor graphs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0" y="2588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 graphs for proof-counting </a:t>
            </a:r>
            <a:endParaRPr/>
          </a:p>
        </p:txBody>
      </p:sp>
      <p:pic>
        <p:nvPicPr>
          <p:cNvPr id="368" name="Google Shape;368;p48"/>
          <p:cNvPicPr preferRelativeResize="0"/>
          <p:nvPr/>
        </p:nvPicPr>
        <p:blipFill rotWithShape="1">
          <a:blip r:embed="rId3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/>
          <p:nvPr/>
        </p:nvSpPr>
        <p:spPr>
          <a:xfrm>
            <a:off x="521057" y="20407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8"/>
          <p:cNvSpPr txBox="1"/>
          <p:nvPr/>
        </p:nvSpPr>
        <p:spPr>
          <a:xfrm>
            <a:off x="1375626" y="2160725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8"/>
          <p:cNvSpPr/>
          <p:nvPr/>
        </p:nvSpPr>
        <p:spPr>
          <a:xfrm>
            <a:off x="2505933" y="20318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8"/>
          <p:cNvSpPr txBox="1"/>
          <p:nvPr/>
        </p:nvSpPr>
        <p:spPr>
          <a:xfrm>
            <a:off x="3381109" y="21607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4490792" y="20318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p48"/>
          <p:cNvCxnSpPr>
            <a:stCxn id="369" idx="6"/>
            <a:endCxn id="370" idx="1"/>
          </p:cNvCxnSpPr>
          <p:nvPr/>
        </p:nvCxnSpPr>
        <p:spPr>
          <a:xfrm flipH="1" rot="10800000">
            <a:off x="1148057" y="2345504"/>
            <a:ext cx="2277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75" name="Google Shape;375;p48"/>
          <p:cNvCxnSpPr>
            <a:stCxn id="370" idx="3"/>
            <a:endCxn id="371" idx="2"/>
          </p:cNvCxnSpPr>
          <p:nvPr/>
        </p:nvCxnSpPr>
        <p:spPr>
          <a:xfrm>
            <a:off x="2278326" y="2345375"/>
            <a:ext cx="2277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76" name="Google Shape;376;p48"/>
          <p:cNvCxnSpPr>
            <a:stCxn id="371" idx="6"/>
            <a:endCxn id="372" idx="1"/>
          </p:cNvCxnSpPr>
          <p:nvPr/>
        </p:nvCxnSpPr>
        <p:spPr>
          <a:xfrm>
            <a:off x="3132933" y="23453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77" name="Google Shape;377;p48"/>
          <p:cNvCxnSpPr>
            <a:stCxn id="372" idx="3"/>
            <a:endCxn id="373" idx="2"/>
          </p:cNvCxnSpPr>
          <p:nvPr/>
        </p:nvCxnSpPr>
        <p:spPr>
          <a:xfrm>
            <a:off x="4283809" y="2345403"/>
            <a:ext cx="20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78" name="Google Shape;378;p48"/>
          <p:cNvSpPr txBox="1"/>
          <p:nvPr/>
        </p:nvSpPr>
        <p:spPr>
          <a:xfrm>
            <a:off x="158025" y="3192525"/>
            <a:ext cx="56730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Round nodes are </a:t>
            </a:r>
            <a:r>
              <a:rPr i="1" lang="en-US" sz="1800"/>
              <a:t>random variables </a:t>
            </a:r>
            <a:r>
              <a:rPr lang="en-US" sz="1800"/>
              <a:t>that can take on one of several discrete values -- e.g. {0,1}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Square nodes are </a:t>
            </a:r>
            <a:r>
              <a:rPr i="1" lang="en-US" sz="1800"/>
              <a:t>factors</a:t>
            </a:r>
            <a:r>
              <a:rPr lang="en-US" sz="1800"/>
              <a:t> that assign weight to </a:t>
            </a:r>
            <a:r>
              <a:rPr i="1" lang="en-US" sz="1800"/>
              <a:t>combinations</a:t>
            </a:r>
            <a:r>
              <a:rPr lang="en-US" sz="1800"/>
              <a:t> of the variables they are connected to.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Joint distribution depends on factors: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379" name="Google Shape;379;p48"/>
          <p:cNvGraphicFramePr/>
          <p:nvPr/>
        </p:nvGraphicFramePr>
        <p:xfrm>
          <a:off x="6227575" y="152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{CA7685F9-9157-4356-AED8-40C55F7517C0}</a:tableStyleId>
              </a:tblPr>
              <a:tblGrid>
                <a:gridCol w="999350"/>
                <a:gridCol w="841300"/>
                <a:gridCol w="577625"/>
              </a:tblGrid>
              <a:tr h="2491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Factor 1</a:t>
                      </a:r>
                      <a:endParaRPr i="1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25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0" name="Google Shape;380;p48"/>
          <p:cNvGraphicFramePr/>
          <p:nvPr/>
        </p:nvGraphicFramePr>
        <p:xfrm>
          <a:off x="6227575" y="418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{CA7685F9-9157-4356-AED8-40C55F7517C0}</a:tableStyleId>
              </a:tblPr>
              <a:tblGrid>
                <a:gridCol w="999350"/>
                <a:gridCol w="841300"/>
                <a:gridCol w="577625"/>
              </a:tblGrid>
              <a:tr h="2491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Factor 2</a:t>
                      </a:r>
                      <a:endParaRPr i="1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25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1" name="Google Shape;381;p48"/>
          <p:cNvSpPr txBox="1"/>
          <p:nvPr/>
        </p:nvSpPr>
        <p:spPr>
          <a:xfrm>
            <a:off x="229125" y="5467450"/>
            <a:ext cx="5530800" cy="627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Prob(X=x, W=w, Y=y) </a:t>
            </a:r>
            <a:r>
              <a:rPr lang="en-US" sz="2400">
                <a:solidFill>
                  <a:schemeClr val="dk1"/>
                </a:solidFill>
              </a:rPr>
              <a:t>∝</a:t>
            </a:r>
            <a:r>
              <a:rPr lang="en-US" sz="1800">
                <a:solidFill>
                  <a:schemeClr val="dk1"/>
                </a:solidFill>
              </a:rPr>
              <a:t> factor1(x,w) * factor2(w,y)</a:t>
            </a:r>
            <a:endParaRPr/>
          </a:p>
        </p:txBody>
      </p:sp>
      <p:sp>
        <p:nvSpPr>
          <p:cNvPr id="382" name="Google Shape;382;p48"/>
          <p:cNvSpPr txBox="1"/>
          <p:nvPr/>
        </p:nvSpPr>
        <p:spPr>
          <a:xfrm>
            <a:off x="1338425" y="1599500"/>
            <a:ext cx="9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“x ⇔ w”</a:t>
            </a:r>
            <a:endParaRPr/>
          </a:p>
        </p:txBody>
      </p:sp>
      <p:sp>
        <p:nvSpPr>
          <p:cNvPr id="383" name="Google Shape;383;p48"/>
          <p:cNvSpPr txBox="1"/>
          <p:nvPr/>
        </p:nvSpPr>
        <p:spPr>
          <a:xfrm>
            <a:off x="3343888" y="1596650"/>
            <a:ext cx="9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“w ⇒ y”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idx="4294967295" type="title"/>
          </p:nvPr>
        </p:nvSpPr>
        <p:spPr>
          <a:xfrm>
            <a:off x="0" y="1008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Factor graphs for proof-counting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9"/>
          <p:cNvSpPr/>
          <p:nvPr/>
        </p:nvSpPr>
        <p:spPr>
          <a:xfrm>
            <a:off x="1457584" y="6083144"/>
            <a:ext cx="6196200" cy="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9"/>
          <p:cNvSpPr/>
          <p:nvPr/>
        </p:nvSpPr>
        <p:spPr>
          <a:xfrm>
            <a:off x="331432" y="3589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9"/>
          <p:cNvSpPr txBox="1"/>
          <p:nvPr/>
        </p:nvSpPr>
        <p:spPr>
          <a:xfrm>
            <a:off x="1225388" y="3718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9"/>
          <p:cNvSpPr/>
          <p:nvPr/>
        </p:nvSpPr>
        <p:spPr>
          <a:xfrm>
            <a:off x="2316308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3191484" y="3709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9"/>
          <p:cNvSpPr/>
          <p:nvPr/>
        </p:nvSpPr>
        <p:spPr>
          <a:xfrm>
            <a:off x="4384242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49"/>
          <p:cNvCxnSpPr>
            <a:stCxn id="390" idx="6"/>
            <a:endCxn id="391" idx="1"/>
          </p:cNvCxnSpPr>
          <p:nvPr/>
        </p:nvCxnSpPr>
        <p:spPr>
          <a:xfrm>
            <a:off x="958432" y="3902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96" name="Google Shape;396;p49"/>
          <p:cNvCxnSpPr>
            <a:stCxn id="391" idx="3"/>
            <a:endCxn id="392" idx="2"/>
          </p:cNvCxnSpPr>
          <p:nvPr/>
        </p:nvCxnSpPr>
        <p:spPr>
          <a:xfrm flipH="1" rot="10800000">
            <a:off x="2033288" y="3894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97" name="Google Shape;397;p49"/>
          <p:cNvCxnSpPr>
            <a:stCxn id="392" idx="6"/>
            <a:endCxn id="393" idx="1"/>
          </p:cNvCxnSpPr>
          <p:nvPr/>
        </p:nvCxnSpPr>
        <p:spPr>
          <a:xfrm>
            <a:off x="2943308" y="3893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98" name="Google Shape;398;p49"/>
          <p:cNvCxnSpPr>
            <a:stCxn id="393" idx="3"/>
            <a:endCxn id="394" idx="2"/>
          </p:cNvCxnSpPr>
          <p:nvPr/>
        </p:nvCxnSpPr>
        <p:spPr>
          <a:xfrm>
            <a:off x="4094184" y="3894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99" name="Google Shape;399;p49"/>
          <p:cNvSpPr txBox="1"/>
          <p:nvPr/>
        </p:nvSpPr>
        <p:spPr>
          <a:xfrm>
            <a:off x="410450" y="3052638"/>
            <a:ext cx="4039800" cy="33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 :- parent(X,W),brother(W,Y)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400" name="Google Shape;400;p49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9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402" name="Google Shape;402;p49"/>
          <p:cNvSpPr txBox="1"/>
          <p:nvPr/>
        </p:nvSpPr>
        <p:spPr>
          <a:xfrm>
            <a:off x="299900" y="4565175"/>
            <a:ext cx="8795700" cy="20574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algorithm: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uild a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 graph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one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variable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each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variable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one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each logical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literal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Inputs are “evidence variables” in the factor graph (eg X=liam)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Belief propagation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(BP) on factor graph enforces the logical constraints of a proof, and gives a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count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number of proofs supporting each answer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5828700" y="2783450"/>
            <a:ext cx="2613000" cy="14223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 is an iterative message-passing method. When does it converge quickly?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>
            <p:ph type="title"/>
          </p:nvPr>
        </p:nvSpPr>
        <p:spPr>
          <a:xfrm>
            <a:off x="0" y="2588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 graphs for proof-counting for PrDDBs </a:t>
            </a:r>
            <a:endParaRPr/>
          </a:p>
        </p:txBody>
      </p:sp>
      <p:pic>
        <p:nvPicPr>
          <p:cNvPr id="410" name="Google Shape;410;p50"/>
          <p:cNvPicPr preferRelativeResize="0"/>
          <p:nvPr/>
        </p:nvPicPr>
        <p:blipFill rotWithShape="1">
          <a:blip r:embed="rId3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0"/>
          <p:cNvSpPr/>
          <p:nvPr/>
        </p:nvSpPr>
        <p:spPr>
          <a:xfrm>
            <a:off x="521057" y="20407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1375626" y="2160725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0"/>
          <p:cNvSpPr/>
          <p:nvPr/>
        </p:nvSpPr>
        <p:spPr>
          <a:xfrm>
            <a:off x="2505933" y="20318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3381109" y="21607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0"/>
          <p:cNvSpPr/>
          <p:nvPr/>
        </p:nvSpPr>
        <p:spPr>
          <a:xfrm>
            <a:off x="4490792" y="20318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50"/>
          <p:cNvCxnSpPr>
            <a:stCxn id="411" idx="6"/>
            <a:endCxn id="412" idx="1"/>
          </p:cNvCxnSpPr>
          <p:nvPr/>
        </p:nvCxnSpPr>
        <p:spPr>
          <a:xfrm flipH="1" rot="10800000">
            <a:off x="1148057" y="2345504"/>
            <a:ext cx="2277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17" name="Google Shape;417;p50"/>
          <p:cNvCxnSpPr>
            <a:stCxn id="412" idx="3"/>
            <a:endCxn id="413" idx="2"/>
          </p:cNvCxnSpPr>
          <p:nvPr/>
        </p:nvCxnSpPr>
        <p:spPr>
          <a:xfrm>
            <a:off x="2278326" y="2345375"/>
            <a:ext cx="2277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18" name="Google Shape;418;p50"/>
          <p:cNvCxnSpPr>
            <a:stCxn id="413" idx="6"/>
            <a:endCxn id="414" idx="1"/>
          </p:cNvCxnSpPr>
          <p:nvPr/>
        </p:nvCxnSpPr>
        <p:spPr>
          <a:xfrm>
            <a:off x="3132933" y="23453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19" name="Google Shape;419;p50"/>
          <p:cNvCxnSpPr>
            <a:stCxn id="414" idx="3"/>
            <a:endCxn id="415" idx="2"/>
          </p:cNvCxnSpPr>
          <p:nvPr/>
        </p:nvCxnSpPr>
        <p:spPr>
          <a:xfrm>
            <a:off x="4283809" y="2345403"/>
            <a:ext cx="20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20" name="Google Shape;420;p50"/>
          <p:cNvSpPr txBox="1"/>
          <p:nvPr/>
        </p:nvSpPr>
        <p:spPr>
          <a:xfrm>
            <a:off x="158025" y="3192525"/>
            <a:ext cx="56730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Random variables range over </a:t>
            </a:r>
            <a:r>
              <a:rPr i="1" lang="en-US" sz="1800"/>
              <a:t>DB constants</a:t>
            </a:r>
            <a:r>
              <a:rPr lang="en-US" sz="1800"/>
              <a:t> and correspond to logical variables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Factors are based on sets of weighted unit facts with same predicate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If you map constants to integers, a factor can be encoded with a </a:t>
            </a:r>
            <a:r>
              <a:rPr i="1" lang="en-US" sz="1800"/>
              <a:t>sparse matrix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421" name="Google Shape;421;p50"/>
          <p:cNvGraphicFramePr/>
          <p:nvPr/>
        </p:nvGraphicFramePr>
        <p:xfrm>
          <a:off x="6227575" y="152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{CA7685F9-9157-4356-AED8-40C55F7517C0}</a:tableStyleId>
              </a:tblPr>
              <a:tblGrid>
                <a:gridCol w="999350"/>
                <a:gridCol w="841300"/>
                <a:gridCol w="577625"/>
              </a:tblGrid>
              <a:tr h="2491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parent</a:t>
                      </a:r>
                      <a:endParaRPr i="1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25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william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susan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liz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rachel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...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...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2" name="Google Shape;422;p50"/>
          <p:cNvGraphicFramePr/>
          <p:nvPr/>
        </p:nvGraphicFramePr>
        <p:xfrm>
          <a:off x="6227575" y="418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{CA7685F9-9157-4356-AED8-40C55F7517C0}</a:tableStyleId>
              </a:tblPr>
              <a:tblGrid>
                <a:gridCol w="999350"/>
                <a:gridCol w="841300"/>
                <a:gridCol w="577625"/>
              </a:tblGrid>
              <a:tr h="2491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brother</a:t>
                      </a:r>
                      <a:endParaRPr i="1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25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rachel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william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sarah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william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charles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...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...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3" name="Google Shape;423;p50"/>
          <p:cNvSpPr txBox="1"/>
          <p:nvPr/>
        </p:nvSpPr>
        <p:spPr>
          <a:xfrm>
            <a:off x="158025" y="5757825"/>
            <a:ext cx="5530800" cy="627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Prob(X=x, W=w, Y=y) </a:t>
            </a:r>
            <a:r>
              <a:rPr lang="en-US" sz="2400">
                <a:solidFill>
                  <a:schemeClr val="dk1"/>
                </a:solidFill>
              </a:rPr>
              <a:t>∝</a:t>
            </a:r>
            <a:r>
              <a:rPr lang="en-US" sz="1800">
                <a:solidFill>
                  <a:schemeClr val="dk1"/>
                </a:solidFill>
              </a:rPr>
              <a:t> parent(x,w) * brother(w,y)</a:t>
            </a: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1338425" y="1599500"/>
            <a:ext cx="9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3343888" y="1596650"/>
            <a:ext cx="9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0"/>
          <p:cNvSpPr txBox="1"/>
          <p:nvPr/>
        </p:nvSpPr>
        <p:spPr>
          <a:xfrm>
            <a:off x="906425" y="1532200"/>
            <a:ext cx="411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 :- parent(X,W),brother(W,Y)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/>
          <p:nvPr>
            <p:ph type="title"/>
          </p:nvPr>
        </p:nvSpPr>
        <p:spPr>
          <a:xfrm>
            <a:off x="0" y="2588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 graphs for proof-counting for PrDDBs </a:t>
            </a:r>
            <a:endParaRPr/>
          </a:p>
        </p:txBody>
      </p:sp>
      <p:pic>
        <p:nvPicPr>
          <p:cNvPr id="433" name="Google Shape;433;p51"/>
          <p:cNvPicPr preferRelativeResize="0"/>
          <p:nvPr/>
        </p:nvPicPr>
        <p:blipFill rotWithShape="1">
          <a:blip r:embed="rId3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1"/>
          <p:cNvSpPr/>
          <p:nvPr/>
        </p:nvSpPr>
        <p:spPr>
          <a:xfrm>
            <a:off x="521057" y="20407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1"/>
          <p:cNvSpPr txBox="1"/>
          <p:nvPr/>
        </p:nvSpPr>
        <p:spPr>
          <a:xfrm>
            <a:off x="1375626" y="2160725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2505933" y="20318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1"/>
          <p:cNvSpPr txBox="1"/>
          <p:nvPr/>
        </p:nvSpPr>
        <p:spPr>
          <a:xfrm>
            <a:off x="3381109" y="21607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4490792" y="20318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9" name="Google Shape;439;p51"/>
          <p:cNvCxnSpPr>
            <a:stCxn id="434" idx="6"/>
            <a:endCxn id="435" idx="1"/>
          </p:cNvCxnSpPr>
          <p:nvPr/>
        </p:nvCxnSpPr>
        <p:spPr>
          <a:xfrm flipH="1" rot="10800000">
            <a:off x="1148057" y="2345504"/>
            <a:ext cx="2277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40" name="Google Shape;440;p51"/>
          <p:cNvCxnSpPr>
            <a:stCxn id="435" idx="3"/>
            <a:endCxn id="436" idx="2"/>
          </p:cNvCxnSpPr>
          <p:nvPr/>
        </p:nvCxnSpPr>
        <p:spPr>
          <a:xfrm>
            <a:off x="2278326" y="2345375"/>
            <a:ext cx="2277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41" name="Google Shape;441;p51"/>
          <p:cNvCxnSpPr>
            <a:stCxn id="436" idx="6"/>
            <a:endCxn id="437" idx="1"/>
          </p:cNvCxnSpPr>
          <p:nvPr/>
        </p:nvCxnSpPr>
        <p:spPr>
          <a:xfrm>
            <a:off x="3132933" y="23453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42" name="Google Shape;442;p51"/>
          <p:cNvCxnSpPr>
            <a:stCxn id="437" idx="3"/>
            <a:endCxn id="438" idx="2"/>
          </p:cNvCxnSpPr>
          <p:nvPr/>
        </p:nvCxnSpPr>
        <p:spPr>
          <a:xfrm>
            <a:off x="4283809" y="2345403"/>
            <a:ext cx="20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43" name="Google Shape;443;p51"/>
          <p:cNvSpPr txBox="1"/>
          <p:nvPr/>
        </p:nvSpPr>
        <p:spPr>
          <a:xfrm>
            <a:off x="158025" y="3192525"/>
            <a:ext cx="56730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Random variables range over </a:t>
            </a:r>
            <a:r>
              <a:rPr i="1" lang="en-US" sz="1800"/>
              <a:t>DB constants</a:t>
            </a:r>
            <a:r>
              <a:rPr lang="en-US" sz="1800"/>
              <a:t> and correspond to logical variables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Factors are based on sets of weighted unit facts with same predicate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If you map constants to integers, a factor can be encoded with a </a:t>
            </a:r>
            <a:r>
              <a:rPr i="1" lang="en-US" sz="1800"/>
              <a:t>sparse matrix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444" name="Google Shape;444;p51"/>
          <p:cNvGraphicFramePr/>
          <p:nvPr/>
        </p:nvGraphicFramePr>
        <p:xfrm>
          <a:off x="6227575" y="152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{CA7685F9-9157-4356-AED8-40C55F7517C0}</a:tableStyleId>
              </a:tblPr>
              <a:tblGrid>
                <a:gridCol w="999350"/>
                <a:gridCol w="841300"/>
                <a:gridCol w="577625"/>
              </a:tblGrid>
              <a:tr h="2491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parent</a:t>
                      </a:r>
                      <a:endParaRPr i="1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25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william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susan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liz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rachel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...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...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5" name="Google Shape;445;p51"/>
          <p:cNvGraphicFramePr/>
          <p:nvPr/>
        </p:nvGraphicFramePr>
        <p:xfrm>
          <a:off x="6227575" y="418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{CA7685F9-9157-4356-AED8-40C55F7517C0}</a:tableStyleId>
              </a:tblPr>
              <a:tblGrid>
                <a:gridCol w="999350"/>
                <a:gridCol w="841300"/>
                <a:gridCol w="577625"/>
              </a:tblGrid>
              <a:tr h="2491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brother</a:t>
                      </a:r>
                      <a:endParaRPr i="1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25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rachel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william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sarah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william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charles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...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...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6" name="Google Shape;446;p51"/>
          <p:cNvSpPr txBox="1"/>
          <p:nvPr/>
        </p:nvSpPr>
        <p:spPr>
          <a:xfrm>
            <a:off x="158025" y="5757825"/>
            <a:ext cx="5896200" cy="627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Prob(X=x, Y=y) </a:t>
            </a:r>
            <a:r>
              <a:rPr lang="en-US" sz="2400">
                <a:solidFill>
                  <a:schemeClr val="dk1"/>
                </a:solidFill>
              </a:rPr>
              <a:t>∝</a:t>
            </a:r>
            <a:r>
              <a:rPr lang="en-US" sz="1800">
                <a:solidFill>
                  <a:schemeClr val="dk1"/>
                </a:solidFill>
              </a:rPr>
              <a:t> 𝚺</a:t>
            </a:r>
            <a:r>
              <a:rPr baseline="-25000" lang="en-US" sz="1800">
                <a:solidFill>
                  <a:schemeClr val="dk1"/>
                </a:solidFill>
              </a:rPr>
              <a:t>w</a:t>
            </a:r>
            <a:r>
              <a:rPr lang="en-US" sz="1800">
                <a:solidFill>
                  <a:schemeClr val="dk1"/>
                </a:solidFill>
              </a:rPr>
              <a:t> Pr(w) parent(x,w) * brother(w,y)</a:t>
            </a:r>
            <a:endParaRPr/>
          </a:p>
        </p:txBody>
      </p:sp>
      <p:sp>
        <p:nvSpPr>
          <p:cNvPr id="447" name="Google Shape;447;p51"/>
          <p:cNvSpPr txBox="1"/>
          <p:nvPr/>
        </p:nvSpPr>
        <p:spPr>
          <a:xfrm>
            <a:off x="1338425" y="1599500"/>
            <a:ext cx="9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1"/>
          <p:cNvSpPr txBox="1"/>
          <p:nvPr/>
        </p:nvSpPr>
        <p:spPr>
          <a:xfrm>
            <a:off x="3343888" y="1596650"/>
            <a:ext cx="9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1"/>
          <p:cNvSpPr txBox="1"/>
          <p:nvPr/>
        </p:nvSpPr>
        <p:spPr>
          <a:xfrm>
            <a:off x="906425" y="1532200"/>
            <a:ext cx="4111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 :- parent(X,W),brother(W,Y)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 txBox="1"/>
          <p:nvPr>
            <p:ph idx="4294967295" type="title"/>
          </p:nvPr>
        </p:nvSpPr>
        <p:spPr>
          <a:xfrm>
            <a:off x="0" y="1008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Factor graphs for proof-counting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2"/>
          <p:cNvSpPr/>
          <p:nvPr/>
        </p:nvSpPr>
        <p:spPr>
          <a:xfrm>
            <a:off x="1457584" y="6083144"/>
            <a:ext cx="6196200" cy="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2"/>
          <p:cNvSpPr txBox="1"/>
          <p:nvPr/>
        </p:nvSpPr>
        <p:spPr>
          <a:xfrm>
            <a:off x="519275" y="1361275"/>
            <a:ext cx="2613000" cy="14223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 is an iterative message-passing method. When does it converge quickly?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350" y="1396238"/>
            <a:ext cx="4231266" cy="453450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2"/>
          <p:cNvSpPr txBox="1"/>
          <p:nvPr/>
        </p:nvSpPr>
        <p:spPr>
          <a:xfrm>
            <a:off x="519275" y="3062250"/>
            <a:ext cx="2613000" cy="19944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Well-known case: when the graph is a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polytree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(exactly one undirected path between any pair of nodes)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" name="Google Shape;459;p52"/>
          <p:cNvGrpSpPr/>
          <p:nvPr/>
        </p:nvGrpSpPr>
        <p:grpSpPr>
          <a:xfrm>
            <a:off x="7416775" y="3062250"/>
            <a:ext cx="1147700" cy="1012950"/>
            <a:chOff x="7416775" y="3062250"/>
            <a:chExt cx="1147700" cy="1012950"/>
          </a:xfrm>
        </p:grpSpPr>
        <p:grpSp>
          <p:nvGrpSpPr>
            <p:cNvPr id="460" name="Google Shape;460;p52"/>
            <p:cNvGrpSpPr/>
            <p:nvPr/>
          </p:nvGrpSpPr>
          <p:grpSpPr>
            <a:xfrm>
              <a:off x="7569075" y="3098400"/>
              <a:ext cx="995400" cy="661200"/>
              <a:chOff x="7569075" y="3098400"/>
              <a:chExt cx="995400" cy="661200"/>
            </a:xfrm>
          </p:grpSpPr>
          <p:sp>
            <p:nvSpPr>
              <p:cNvPr id="461" name="Google Shape;461;p52"/>
              <p:cNvSpPr/>
              <p:nvPr/>
            </p:nvSpPr>
            <p:spPr>
              <a:xfrm>
                <a:off x="7569075" y="3098400"/>
                <a:ext cx="995400" cy="661200"/>
              </a:xfrm>
              <a:prstGeom prst="ellipse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52"/>
              <p:cNvSpPr txBox="1"/>
              <p:nvPr/>
            </p:nvSpPr>
            <p:spPr>
              <a:xfrm>
                <a:off x="7919475" y="3216900"/>
                <a:ext cx="447000" cy="42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J</a:t>
                </a:r>
                <a:endParaRPr sz="1800"/>
              </a:p>
            </p:txBody>
          </p:sp>
        </p:grpSp>
        <p:cxnSp>
          <p:nvCxnSpPr>
            <p:cNvPr id="463" name="Google Shape;463;p52"/>
            <p:cNvCxnSpPr/>
            <p:nvPr/>
          </p:nvCxnSpPr>
          <p:spPr>
            <a:xfrm>
              <a:off x="7416775" y="3062250"/>
              <a:ext cx="237000" cy="1896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4" name="Google Shape;464;p52"/>
            <p:cNvCxnSpPr/>
            <p:nvPr/>
          </p:nvCxnSpPr>
          <p:spPr>
            <a:xfrm flipH="1">
              <a:off x="7964025" y="3790800"/>
              <a:ext cx="205500" cy="2844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"/>
          <p:cNvSpPr txBox="1"/>
          <p:nvPr>
            <p:ph idx="4294967295" type="title"/>
          </p:nvPr>
        </p:nvSpPr>
        <p:spPr>
          <a:xfrm>
            <a:off x="0" y="1008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Factor graphs for proof-counting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3"/>
          <p:cNvSpPr/>
          <p:nvPr/>
        </p:nvSpPr>
        <p:spPr>
          <a:xfrm>
            <a:off x="1457584" y="6083144"/>
            <a:ext cx="6196200" cy="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3"/>
          <p:cNvSpPr/>
          <p:nvPr/>
        </p:nvSpPr>
        <p:spPr>
          <a:xfrm>
            <a:off x="331432" y="3589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3"/>
          <p:cNvSpPr txBox="1"/>
          <p:nvPr/>
        </p:nvSpPr>
        <p:spPr>
          <a:xfrm>
            <a:off x="1225388" y="3718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3"/>
          <p:cNvSpPr/>
          <p:nvPr/>
        </p:nvSpPr>
        <p:spPr>
          <a:xfrm>
            <a:off x="2316308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3191484" y="3709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3"/>
          <p:cNvSpPr/>
          <p:nvPr/>
        </p:nvSpPr>
        <p:spPr>
          <a:xfrm>
            <a:off x="4384242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6" name="Google Shape;476;p53"/>
          <p:cNvCxnSpPr>
            <a:stCxn id="471" idx="6"/>
            <a:endCxn id="472" idx="1"/>
          </p:cNvCxnSpPr>
          <p:nvPr/>
        </p:nvCxnSpPr>
        <p:spPr>
          <a:xfrm>
            <a:off x="958432" y="3902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77" name="Google Shape;477;p53"/>
          <p:cNvCxnSpPr>
            <a:stCxn id="472" idx="3"/>
            <a:endCxn id="473" idx="2"/>
          </p:cNvCxnSpPr>
          <p:nvPr/>
        </p:nvCxnSpPr>
        <p:spPr>
          <a:xfrm flipH="1" rot="10800000">
            <a:off x="2033288" y="3894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78" name="Google Shape;478;p53"/>
          <p:cNvCxnSpPr>
            <a:stCxn id="473" idx="6"/>
            <a:endCxn id="474" idx="1"/>
          </p:cNvCxnSpPr>
          <p:nvPr/>
        </p:nvCxnSpPr>
        <p:spPr>
          <a:xfrm>
            <a:off x="2943308" y="3893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79" name="Google Shape;479;p53"/>
          <p:cNvCxnSpPr>
            <a:stCxn id="474" idx="3"/>
            <a:endCxn id="475" idx="2"/>
          </p:cNvCxnSpPr>
          <p:nvPr/>
        </p:nvCxnSpPr>
        <p:spPr>
          <a:xfrm>
            <a:off x="4094184" y="3894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80" name="Google Shape;480;p53"/>
          <p:cNvSpPr txBox="1"/>
          <p:nvPr/>
        </p:nvSpPr>
        <p:spPr>
          <a:xfrm>
            <a:off x="770600" y="3016850"/>
            <a:ext cx="4103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 :- parent(X,W),brother(W,Y)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482" name="Google Shape;482;p53"/>
          <p:cNvSpPr txBox="1"/>
          <p:nvPr/>
        </p:nvSpPr>
        <p:spPr>
          <a:xfrm>
            <a:off x="5828700" y="3316850"/>
            <a:ext cx="2613000" cy="7971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 converges here (or on any chain query)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example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4"/>
          <p:cNvSpPr/>
          <p:nvPr/>
        </p:nvSpPr>
        <p:spPr>
          <a:xfrm>
            <a:off x="1457584" y="6083144"/>
            <a:ext cx="6196200" cy="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331432" y="37417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4"/>
          <p:cNvSpPr txBox="1"/>
          <p:nvPr/>
        </p:nvSpPr>
        <p:spPr>
          <a:xfrm>
            <a:off x="1225388" y="38705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4"/>
          <p:cNvSpPr/>
          <p:nvPr/>
        </p:nvSpPr>
        <p:spPr>
          <a:xfrm>
            <a:off x="2316308" y="37328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3191484" y="38617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4384242" y="37328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p54"/>
          <p:cNvCxnSpPr>
            <a:stCxn id="489" idx="6"/>
            <a:endCxn id="490" idx="1"/>
          </p:cNvCxnSpPr>
          <p:nvPr/>
        </p:nvCxnSpPr>
        <p:spPr>
          <a:xfrm>
            <a:off x="958432" y="40552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95" name="Google Shape;495;p54"/>
          <p:cNvCxnSpPr>
            <a:stCxn id="490" idx="3"/>
            <a:endCxn id="491" idx="2"/>
          </p:cNvCxnSpPr>
          <p:nvPr/>
        </p:nvCxnSpPr>
        <p:spPr>
          <a:xfrm flipH="1" rot="10800000">
            <a:off x="2033288" y="40465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96" name="Google Shape;496;p54"/>
          <p:cNvCxnSpPr>
            <a:stCxn id="491" idx="6"/>
            <a:endCxn id="492" idx="1"/>
          </p:cNvCxnSpPr>
          <p:nvPr/>
        </p:nvCxnSpPr>
        <p:spPr>
          <a:xfrm>
            <a:off x="2943308" y="40463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97" name="Google Shape;497;p54"/>
          <p:cNvCxnSpPr>
            <a:stCxn id="492" idx="3"/>
            <a:endCxn id="493" idx="2"/>
          </p:cNvCxnSpPr>
          <p:nvPr/>
        </p:nvCxnSpPr>
        <p:spPr>
          <a:xfrm>
            <a:off x="4094184" y="40464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98" name="Google Shape;498;p54"/>
          <p:cNvSpPr txBox="1"/>
          <p:nvPr/>
        </p:nvSpPr>
        <p:spPr>
          <a:xfrm>
            <a:off x="770599" y="3016850"/>
            <a:ext cx="3679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uncle(X,Y):-parent(X,W),brother(W,Y)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499" name="Google Shape;499;p54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4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grpSp>
        <p:nvGrpSpPr>
          <p:cNvPr id="501" name="Google Shape;501;p54"/>
          <p:cNvGrpSpPr/>
          <p:nvPr/>
        </p:nvGrpSpPr>
        <p:grpSpPr>
          <a:xfrm>
            <a:off x="602800" y="4239907"/>
            <a:ext cx="1175162" cy="650593"/>
            <a:chOff x="602800" y="4087507"/>
            <a:chExt cx="1175162" cy="650593"/>
          </a:xfrm>
        </p:grpSpPr>
        <p:sp>
          <p:nvSpPr>
            <p:cNvPr id="502" name="Google Shape;502;p54"/>
            <p:cNvSpPr txBox="1"/>
            <p:nvPr/>
          </p:nvSpPr>
          <p:spPr>
            <a:xfrm>
              <a:off x="602800" y="4368800"/>
              <a:ext cx="1175100" cy="369300"/>
            </a:xfrm>
            <a:prstGeom prst="rect">
              <a:avLst/>
            </a:prstGeom>
            <a:gradFill>
              <a:gsLst>
                <a:gs pos="0">
                  <a:srgbClr val="9BE9FF"/>
                </a:gs>
                <a:gs pos="35000">
                  <a:srgbClr val="B8F1FF"/>
                </a:gs>
                <a:gs pos="100000">
                  <a:srgbClr val="E2FBFF"/>
                </a:gs>
              </a:gsLst>
              <a:lin ang="16200038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[liam=1]</a:t>
              </a:r>
              <a:endParaRPr/>
            </a:p>
          </p:txBody>
        </p:sp>
        <p:sp>
          <p:nvSpPr>
            <p:cNvPr id="503" name="Google Shape;503;p54"/>
            <p:cNvSpPr/>
            <p:nvPr/>
          </p:nvSpPr>
          <p:spPr>
            <a:xfrm>
              <a:off x="834462" y="4087507"/>
              <a:ext cx="943500" cy="281400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54"/>
          <p:cNvSpPr txBox="1"/>
          <p:nvPr/>
        </p:nvSpPr>
        <p:spPr>
          <a:xfrm>
            <a:off x="1735431" y="4858180"/>
            <a:ext cx="1209000" cy="646200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[eve=0.99,bob=0.75]</a:t>
            </a:r>
            <a:endParaRPr/>
          </a:p>
        </p:txBody>
      </p:sp>
      <p:sp>
        <p:nvSpPr>
          <p:cNvPr id="505" name="Google Shape;505;p54"/>
          <p:cNvSpPr/>
          <p:nvPr/>
        </p:nvSpPr>
        <p:spPr>
          <a:xfrm>
            <a:off x="1973772" y="4348272"/>
            <a:ext cx="712500" cy="3693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6" name="Google Shape;506;p54"/>
          <p:cNvGrpSpPr/>
          <p:nvPr/>
        </p:nvGrpSpPr>
        <p:grpSpPr>
          <a:xfrm>
            <a:off x="3188241" y="4454621"/>
            <a:ext cx="1812025" cy="658906"/>
            <a:chOff x="393700" y="4087507"/>
            <a:chExt cx="1761300" cy="658906"/>
          </a:xfrm>
        </p:grpSpPr>
        <p:sp>
          <p:nvSpPr>
            <p:cNvPr id="507" name="Google Shape;507;p54"/>
            <p:cNvSpPr txBox="1"/>
            <p:nvPr/>
          </p:nvSpPr>
          <p:spPr>
            <a:xfrm>
              <a:off x="393700" y="4377113"/>
              <a:ext cx="1761300" cy="369300"/>
            </a:xfrm>
            <a:prstGeom prst="rect">
              <a:avLst/>
            </a:prstGeom>
            <a:gradFill>
              <a:gsLst>
                <a:gs pos="0">
                  <a:srgbClr val="9BE9FF"/>
                </a:gs>
                <a:gs pos="35000">
                  <a:srgbClr val="B8F1FF"/>
                </a:gs>
                <a:gs pos="100000">
                  <a:srgbClr val="E2FBFF"/>
                </a:gs>
              </a:gsLst>
              <a:lin ang="16200038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[chip=0.99*0.9]</a:t>
              </a:r>
              <a:endParaRPr/>
            </a:p>
          </p:txBody>
        </p:sp>
        <p:sp>
          <p:nvSpPr>
            <p:cNvPr id="508" name="Google Shape;508;p54"/>
            <p:cNvSpPr/>
            <p:nvPr/>
          </p:nvSpPr>
          <p:spPr>
            <a:xfrm>
              <a:off x="834462" y="4087507"/>
              <a:ext cx="943500" cy="281400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54"/>
          <p:cNvSpPr txBox="1"/>
          <p:nvPr/>
        </p:nvSpPr>
        <p:spPr>
          <a:xfrm>
            <a:off x="5431950" y="2579227"/>
            <a:ext cx="3053700" cy="6588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BP do here?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4"/>
          <p:cNvSpPr txBox="1"/>
          <p:nvPr/>
        </p:nvSpPr>
        <p:spPr>
          <a:xfrm>
            <a:off x="3019464" y="4348287"/>
            <a:ext cx="34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400" y="0"/>
            <a:ext cx="4445599" cy="333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5781050" y="3834950"/>
            <a:ext cx="2280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Complexity of real-world phenomena</a:t>
            </a:r>
            <a:endParaRPr sz="1800"/>
          </a:p>
        </p:txBody>
      </p:sp>
      <p:sp>
        <p:nvSpPr>
          <p:cNvPr id="156" name="Google Shape;156;p28"/>
          <p:cNvSpPr txBox="1"/>
          <p:nvPr/>
        </p:nvSpPr>
        <p:spPr>
          <a:xfrm>
            <a:off x="4733150" y="4802475"/>
            <a:ext cx="43761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⇒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complex models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⇒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lots of programming or data</a:t>
            </a:r>
            <a:endParaRPr sz="1800"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445600" cy="526042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474988" y="5666050"/>
            <a:ext cx="38004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did we get here?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example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1457584" y="6083144"/>
            <a:ext cx="6196200" cy="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331432" y="37417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5"/>
          <p:cNvSpPr txBox="1"/>
          <p:nvPr/>
        </p:nvSpPr>
        <p:spPr>
          <a:xfrm>
            <a:off x="1225388" y="38705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5"/>
          <p:cNvSpPr/>
          <p:nvPr/>
        </p:nvSpPr>
        <p:spPr>
          <a:xfrm>
            <a:off x="2316308" y="37328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5"/>
          <p:cNvSpPr txBox="1"/>
          <p:nvPr/>
        </p:nvSpPr>
        <p:spPr>
          <a:xfrm>
            <a:off x="3191484" y="38617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5"/>
          <p:cNvSpPr/>
          <p:nvPr/>
        </p:nvSpPr>
        <p:spPr>
          <a:xfrm>
            <a:off x="4384242" y="37328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55"/>
          <p:cNvCxnSpPr>
            <a:stCxn id="517" idx="6"/>
            <a:endCxn id="518" idx="1"/>
          </p:cNvCxnSpPr>
          <p:nvPr/>
        </p:nvCxnSpPr>
        <p:spPr>
          <a:xfrm>
            <a:off x="958432" y="40552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23" name="Google Shape;523;p55"/>
          <p:cNvCxnSpPr>
            <a:stCxn id="518" idx="3"/>
            <a:endCxn id="519" idx="2"/>
          </p:cNvCxnSpPr>
          <p:nvPr/>
        </p:nvCxnSpPr>
        <p:spPr>
          <a:xfrm flipH="1" rot="10800000">
            <a:off x="2033288" y="40465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24" name="Google Shape;524;p55"/>
          <p:cNvCxnSpPr>
            <a:stCxn id="519" idx="6"/>
            <a:endCxn id="520" idx="1"/>
          </p:cNvCxnSpPr>
          <p:nvPr/>
        </p:nvCxnSpPr>
        <p:spPr>
          <a:xfrm>
            <a:off x="2943308" y="40463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25" name="Google Shape;525;p55"/>
          <p:cNvCxnSpPr>
            <a:stCxn id="520" idx="3"/>
            <a:endCxn id="521" idx="2"/>
          </p:cNvCxnSpPr>
          <p:nvPr/>
        </p:nvCxnSpPr>
        <p:spPr>
          <a:xfrm>
            <a:off x="4094184" y="40464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26" name="Google Shape;526;p55"/>
          <p:cNvSpPr txBox="1"/>
          <p:nvPr/>
        </p:nvSpPr>
        <p:spPr>
          <a:xfrm>
            <a:off x="770599" y="3016850"/>
            <a:ext cx="3679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uncle(X,Y):-parent(X,W),brother(W,Y)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527" name="Google Shape;527;p55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5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529" name="Google Shape;529;p55"/>
          <p:cNvSpPr txBox="1"/>
          <p:nvPr/>
        </p:nvSpPr>
        <p:spPr>
          <a:xfrm>
            <a:off x="1735431" y="4858180"/>
            <a:ext cx="1209000" cy="646200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[eve=0.99,bob=0.75]</a:t>
            </a:r>
            <a:endParaRPr/>
          </a:p>
        </p:txBody>
      </p:sp>
      <p:sp>
        <p:nvSpPr>
          <p:cNvPr id="530" name="Google Shape;530;p55"/>
          <p:cNvSpPr/>
          <p:nvPr/>
        </p:nvSpPr>
        <p:spPr>
          <a:xfrm>
            <a:off x="1973772" y="4348272"/>
            <a:ext cx="712500" cy="3693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5"/>
          <p:cNvSpPr txBox="1"/>
          <p:nvPr/>
        </p:nvSpPr>
        <p:spPr>
          <a:xfrm>
            <a:off x="5431950" y="2579227"/>
            <a:ext cx="3053700" cy="6588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BP do here?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5"/>
          <p:cNvSpPr txBox="1"/>
          <p:nvPr/>
        </p:nvSpPr>
        <p:spPr>
          <a:xfrm>
            <a:off x="5431950" y="3421000"/>
            <a:ext cx="3053700" cy="31566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point: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graph to the left of W is summarized by the message: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[eve=0.99, bob=0.75]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you can use dynamic programming to count proof efficiently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5"/>
          <p:cNvSpPr txBox="1"/>
          <p:nvPr/>
        </p:nvSpPr>
        <p:spPr>
          <a:xfrm>
            <a:off x="1077450" y="5644975"/>
            <a:ext cx="4182000" cy="11145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Subproblems: how many proofs of brother(w,Y) are there given than w=eve, w=bob, …. 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</a:t>
            </a:r>
            <a:endParaRPr/>
          </a:p>
        </p:txBody>
      </p:sp>
      <p:sp>
        <p:nvSpPr>
          <p:cNvPr id="540" name="Google Shape;540;p5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Background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Probabilistic DDBs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Complexity of inference in DDBs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Model-counting: </a:t>
            </a:r>
            <a:r>
              <a:rPr lang="en-US">
                <a:solidFill>
                  <a:srgbClr val="FF0000"/>
                </a:solidFill>
              </a:rPr>
              <a:t>#P-hard</a:t>
            </a:r>
            <a:endParaRPr>
              <a:solidFill>
                <a:srgbClr val="FF0000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Proof-counting: </a:t>
            </a:r>
            <a:r>
              <a:rPr lang="en-US">
                <a:solidFill>
                  <a:srgbClr val="FF0000"/>
                </a:solidFill>
              </a:rPr>
              <a:t>#P-hard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More background: factor graphs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TensorLog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Pr DDB over a KG (binary predicates)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Clauses correspond to </a:t>
            </a:r>
            <a:r>
              <a:rPr b="1" lang="en-US"/>
              <a:t>polytrees</a:t>
            </a:r>
            <a:endParaRPr b="1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b="1" lang="en-US"/>
              <a:t>...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Factor graphs for proof-counting</a:t>
            </a:r>
            <a:endParaRPr sz="36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546" name="Google Shape;546;p57"/>
          <p:cNvSpPr/>
          <p:nvPr/>
        </p:nvSpPr>
        <p:spPr>
          <a:xfrm>
            <a:off x="331432" y="3589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7"/>
          <p:cNvSpPr txBox="1"/>
          <p:nvPr/>
        </p:nvSpPr>
        <p:spPr>
          <a:xfrm>
            <a:off x="1225388" y="3718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7"/>
          <p:cNvSpPr/>
          <p:nvPr/>
        </p:nvSpPr>
        <p:spPr>
          <a:xfrm>
            <a:off x="2316308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7"/>
          <p:cNvSpPr txBox="1"/>
          <p:nvPr/>
        </p:nvSpPr>
        <p:spPr>
          <a:xfrm>
            <a:off x="3191484" y="3709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7"/>
          <p:cNvSpPr/>
          <p:nvPr/>
        </p:nvSpPr>
        <p:spPr>
          <a:xfrm>
            <a:off x="4384242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1" name="Google Shape;551;p57"/>
          <p:cNvCxnSpPr>
            <a:stCxn id="546" idx="6"/>
            <a:endCxn id="547" idx="1"/>
          </p:cNvCxnSpPr>
          <p:nvPr/>
        </p:nvCxnSpPr>
        <p:spPr>
          <a:xfrm>
            <a:off x="958432" y="3902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52" name="Google Shape;552;p57"/>
          <p:cNvCxnSpPr>
            <a:stCxn id="547" idx="3"/>
            <a:endCxn id="548" idx="2"/>
          </p:cNvCxnSpPr>
          <p:nvPr/>
        </p:nvCxnSpPr>
        <p:spPr>
          <a:xfrm flipH="1" rot="10800000">
            <a:off x="2033288" y="3894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53" name="Google Shape;553;p57"/>
          <p:cNvCxnSpPr>
            <a:stCxn id="548" idx="6"/>
            <a:endCxn id="549" idx="1"/>
          </p:cNvCxnSpPr>
          <p:nvPr/>
        </p:nvCxnSpPr>
        <p:spPr>
          <a:xfrm>
            <a:off x="2943308" y="3893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54" name="Google Shape;554;p57"/>
          <p:cNvCxnSpPr>
            <a:stCxn id="549" idx="3"/>
            <a:endCxn id="550" idx="2"/>
          </p:cNvCxnSpPr>
          <p:nvPr/>
        </p:nvCxnSpPr>
        <p:spPr>
          <a:xfrm>
            <a:off x="4094184" y="3894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55" name="Google Shape;555;p57"/>
          <p:cNvSpPr txBox="1"/>
          <p:nvPr/>
        </p:nvSpPr>
        <p:spPr>
          <a:xfrm>
            <a:off x="789899" y="2637188"/>
            <a:ext cx="3679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uncle(X,Y):-aunt(X,W),spouse(W,Y)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aunt(X,Y):-parent(X,W),sister(W,Y)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7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557" name="Google Shape;557;p57"/>
          <p:cNvSpPr/>
          <p:nvPr/>
        </p:nvSpPr>
        <p:spPr>
          <a:xfrm>
            <a:off x="602807" y="5225779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7"/>
          <p:cNvSpPr txBox="1"/>
          <p:nvPr/>
        </p:nvSpPr>
        <p:spPr>
          <a:xfrm>
            <a:off x="1496763" y="535465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7"/>
          <p:cNvSpPr/>
          <p:nvPr/>
        </p:nvSpPr>
        <p:spPr>
          <a:xfrm>
            <a:off x="2587683" y="52169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7"/>
          <p:cNvSpPr txBox="1"/>
          <p:nvPr/>
        </p:nvSpPr>
        <p:spPr>
          <a:xfrm>
            <a:off x="3462859" y="534582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7"/>
          <p:cNvSpPr/>
          <p:nvPr/>
        </p:nvSpPr>
        <p:spPr>
          <a:xfrm>
            <a:off x="4655617" y="52169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2" name="Google Shape;562;p57"/>
          <p:cNvCxnSpPr>
            <a:stCxn id="557" idx="6"/>
            <a:endCxn id="558" idx="1"/>
          </p:cNvCxnSpPr>
          <p:nvPr/>
        </p:nvCxnSpPr>
        <p:spPr>
          <a:xfrm>
            <a:off x="1229807" y="5539279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63" name="Google Shape;563;p57"/>
          <p:cNvCxnSpPr>
            <a:stCxn id="558" idx="3"/>
            <a:endCxn id="559" idx="2"/>
          </p:cNvCxnSpPr>
          <p:nvPr/>
        </p:nvCxnSpPr>
        <p:spPr>
          <a:xfrm flipH="1" rot="10800000">
            <a:off x="2304663" y="5530600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64" name="Google Shape;564;p57"/>
          <p:cNvCxnSpPr>
            <a:stCxn id="559" idx="6"/>
            <a:endCxn id="560" idx="1"/>
          </p:cNvCxnSpPr>
          <p:nvPr/>
        </p:nvCxnSpPr>
        <p:spPr>
          <a:xfrm>
            <a:off x="3214683" y="5530457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65" name="Google Shape;565;p57"/>
          <p:cNvCxnSpPr>
            <a:stCxn id="560" idx="3"/>
            <a:endCxn id="561" idx="2"/>
          </p:cNvCxnSpPr>
          <p:nvPr/>
        </p:nvCxnSpPr>
        <p:spPr>
          <a:xfrm>
            <a:off x="4365559" y="553047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66" name="Google Shape;566;p57"/>
          <p:cNvCxnSpPr>
            <a:stCxn id="546" idx="4"/>
            <a:endCxn id="557" idx="0"/>
          </p:cNvCxnSpPr>
          <p:nvPr/>
        </p:nvCxnSpPr>
        <p:spPr>
          <a:xfrm>
            <a:off x="644932" y="4216304"/>
            <a:ext cx="271500" cy="100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57"/>
          <p:cNvCxnSpPr>
            <a:stCxn id="561" idx="1"/>
            <a:endCxn id="548" idx="4"/>
          </p:cNvCxnSpPr>
          <p:nvPr/>
        </p:nvCxnSpPr>
        <p:spPr>
          <a:xfrm rot="10800000">
            <a:off x="2629739" y="4207479"/>
            <a:ext cx="2117700" cy="110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57"/>
          <p:cNvSpPr txBox="1"/>
          <p:nvPr/>
        </p:nvSpPr>
        <p:spPr>
          <a:xfrm>
            <a:off x="5337125" y="2610825"/>
            <a:ext cx="3679800" cy="19542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predicate calls can be expanded in place in the factor graph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Equivalently: call subroutine to count the proofs for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8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Factor graphs for proof-counting</a:t>
            </a:r>
            <a:endParaRPr sz="36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574" name="Google Shape;574;p58"/>
          <p:cNvSpPr/>
          <p:nvPr/>
        </p:nvSpPr>
        <p:spPr>
          <a:xfrm>
            <a:off x="985170" y="2974179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8"/>
          <p:cNvSpPr txBox="1"/>
          <p:nvPr/>
        </p:nvSpPr>
        <p:spPr>
          <a:xfrm>
            <a:off x="1879125" y="310305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8"/>
          <p:cNvSpPr/>
          <p:nvPr/>
        </p:nvSpPr>
        <p:spPr>
          <a:xfrm>
            <a:off x="2970046" y="29653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8"/>
          <p:cNvSpPr txBox="1"/>
          <p:nvPr/>
        </p:nvSpPr>
        <p:spPr>
          <a:xfrm>
            <a:off x="3845221" y="309422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8"/>
          <p:cNvSpPr/>
          <p:nvPr/>
        </p:nvSpPr>
        <p:spPr>
          <a:xfrm>
            <a:off x="5037980" y="29653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58"/>
          <p:cNvCxnSpPr>
            <a:stCxn id="574" idx="6"/>
            <a:endCxn id="575" idx="1"/>
          </p:cNvCxnSpPr>
          <p:nvPr/>
        </p:nvCxnSpPr>
        <p:spPr>
          <a:xfrm>
            <a:off x="1612170" y="3287679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80" name="Google Shape;580;p58"/>
          <p:cNvCxnSpPr>
            <a:stCxn id="575" idx="3"/>
            <a:endCxn id="576" idx="2"/>
          </p:cNvCxnSpPr>
          <p:nvPr/>
        </p:nvCxnSpPr>
        <p:spPr>
          <a:xfrm flipH="1" rot="10800000">
            <a:off x="2687025" y="3279000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81" name="Google Shape;581;p58"/>
          <p:cNvCxnSpPr>
            <a:stCxn id="576" idx="6"/>
            <a:endCxn id="577" idx="1"/>
          </p:cNvCxnSpPr>
          <p:nvPr/>
        </p:nvCxnSpPr>
        <p:spPr>
          <a:xfrm>
            <a:off x="3597046" y="3278857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82" name="Google Shape;582;p58"/>
          <p:cNvCxnSpPr>
            <a:stCxn id="577" idx="3"/>
            <a:endCxn id="578" idx="2"/>
          </p:cNvCxnSpPr>
          <p:nvPr/>
        </p:nvCxnSpPr>
        <p:spPr>
          <a:xfrm>
            <a:off x="4747921" y="327887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83" name="Google Shape;583;p58"/>
          <p:cNvSpPr txBox="1"/>
          <p:nvPr/>
        </p:nvSpPr>
        <p:spPr>
          <a:xfrm>
            <a:off x="1485175" y="1599383"/>
            <a:ext cx="3679800" cy="136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 :- parent(X,W),brother(W,Y)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 :- aunt(X,W),spouse(W,Y)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aunt(X,Y):-parent(X,W),sister(W,Y)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8"/>
          <p:cNvSpPr txBox="1"/>
          <p:nvPr/>
        </p:nvSpPr>
        <p:spPr>
          <a:xfrm>
            <a:off x="322857" y="1017449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585" name="Google Shape;585;p58"/>
          <p:cNvSpPr txBox="1"/>
          <p:nvPr/>
        </p:nvSpPr>
        <p:spPr>
          <a:xfrm>
            <a:off x="6899225" y="2610825"/>
            <a:ext cx="2117700" cy="19401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a polytree but you can still summarize all the proof counts between X and 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8"/>
          <p:cNvSpPr txBox="1"/>
          <p:nvPr/>
        </p:nvSpPr>
        <p:spPr>
          <a:xfrm>
            <a:off x="1879125" y="310305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8"/>
          <p:cNvSpPr/>
          <p:nvPr/>
        </p:nvSpPr>
        <p:spPr>
          <a:xfrm>
            <a:off x="2935850" y="2965350"/>
            <a:ext cx="8079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8"/>
          <p:cNvSpPr txBox="1"/>
          <p:nvPr/>
        </p:nvSpPr>
        <p:spPr>
          <a:xfrm>
            <a:off x="3845221" y="309422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8"/>
          <p:cNvSpPr/>
          <p:nvPr/>
        </p:nvSpPr>
        <p:spPr>
          <a:xfrm>
            <a:off x="5037980" y="29653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0" name="Google Shape;590;p58"/>
          <p:cNvCxnSpPr>
            <a:stCxn id="591" idx="6"/>
            <a:endCxn id="586" idx="1"/>
          </p:cNvCxnSpPr>
          <p:nvPr/>
        </p:nvCxnSpPr>
        <p:spPr>
          <a:xfrm>
            <a:off x="1612125" y="3287700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92" name="Google Shape;592;p58"/>
          <p:cNvCxnSpPr>
            <a:stCxn id="586" idx="3"/>
            <a:endCxn id="587" idx="2"/>
          </p:cNvCxnSpPr>
          <p:nvPr/>
        </p:nvCxnSpPr>
        <p:spPr>
          <a:xfrm flipH="1" rot="10800000">
            <a:off x="2687025" y="3279000"/>
            <a:ext cx="2487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93" name="Google Shape;593;p58"/>
          <p:cNvCxnSpPr>
            <a:stCxn id="587" idx="6"/>
            <a:endCxn id="588" idx="1"/>
          </p:cNvCxnSpPr>
          <p:nvPr/>
        </p:nvCxnSpPr>
        <p:spPr>
          <a:xfrm>
            <a:off x="3743750" y="3278850"/>
            <a:ext cx="1014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94" name="Google Shape;594;p58"/>
          <p:cNvCxnSpPr>
            <a:stCxn id="588" idx="3"/>
            <a:endCxn id="589" idx="2"/>
          </p:cNvCxnSpPr>
          <p:nvPr/>
        </p:nvCxnSpPr>
        <p:spPr>
          <a:xfrm>
            <a:off x="4747921" y="327887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95" name="Google Shape;595;p58"/>
          <p:cNvSpPr/>
          <p:nvPr/>
        </p:nvSpPr>
        <p:spPr>
          <a:xfrm>
            <a:off x="1026707" y="3731529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8"/>
          <p:cNvSpPr txBox="1"/>
          <p:nvPr/>
        </p:nvSpPr>
        <p:spPr>
          <a:xfrm>
            <a:off x="1920663" y="386040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8"/>
          <p:cNvSpPr/>
          <p:nvPr/>
        </p:nvSpPr>
        <p:spPr>
          <a:xfrm>
            <a:off x="2935975" y="3722700"/>
            <a:ext cx="8079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8"/>
          <p:cNvSpPr txBox="1"/>
          <p:nvPr/>
        </p:nvSpPr>
        <p:spPr>
          <a:xfrm>
            <a:off x="3886759" y="385157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8"/>
          <p:cNvSpPr/>
          <p:nvPr/>
        </p:nvSpPr>
        <p:spPr>
          <a:xfrm>
            <a:off x="5079517" y="372270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58"/>
          <p:cNvCxnSpPr>
            <a:stCxn id="595" idx="6"/>
            <a:endCxn id="596" idx="1"/>
          </p:cNvCxnSpPr>
          <p:nvPr/>
        </p:nvCxnSpPr>
        <p:spPr>
          <a:xfrm>
            <a:off x="1653707" y="4045029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01" name="Google Shape;601;p58"/>
          <p:cNvCxnSpPr>
            <a:stCxn id="596" idx="3"/>
            <a:endCxn id="597" idx="2"/>
          </p:cNvCxnSpPr>
          <p:nvPr/>
        </p:nvCxnSpPr>
        <p:spPr>
          <a:xfrm flipH="1" rot="10800000">
            <a:off x="2728563" y="4036350"/>
            <a:ext cx="2073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02" name="Google Shape;602;p58"/>
          <p:cNvCxnSpPr>
            <a:stCxn id="597" idx="6"/>
            <a:endCxn id="598" idx="1"/>
          </p:cNvCxnSpPr>
          <p:nvPr/>
        </p:nvCxnSpPr>
        <p:spPr>
          <a:xfrm>
            <a:off x="3743875" y="4036200"/>
            <a:ext cx="142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03" name="Google Shape;603;p58"/>
          <p:cNvCxnSpPr>
            <a:stCxn id="598" idx="3"/>
            <a:endCxn id="599" idx="2"/>
          </p:cNvCxnSpPr>
          <p:nvPr/>
        </p:nvCxnSpPr>
        <p:spPr>
          <a:xfrm>
            <a:off x="4789459" y="403622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604" name="Google Shape;604;p58"/>
          <p:cNvSpPr/>
          <p:nvPr/>
        </p:nvSpPr>
        <p:spPr>
          <a:xfrm>
            <a:off x="1298082" y="53680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8"/>
          <p:cNvSpPr txBox="1"/>
          <p:nvPr/>
        </p:nvSpPr>
        <p:spPr>
          <a:xfrm>
            <a:off x="2192038" y="54968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8"/>
          <p:cNvSpPr/>
          <p:nvPr/>
        </p:nvSpPr>
        <p:spPr>
          <a:xfrm>
            <a:off x="3220050" y="5359175"/>
            <a:ext cx="8079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8"/>
          <p:cNvSpPr txBox="1"/>
          <p:nvPr/>
        </p:nvSpPr>
        <p:spPr>
          <a:xfrm>
            <a:off x="4158134" y="54880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8"/>
          <p:cNvSpPr/>
          <p:nvPr/>
        </p:nvSpPr>
        <p:spPr>
          <a:xfrm>
            <a:off x="5350892" y="53591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9" name="Google Shape;609;p58"/>
          <p:cNvCxnSpPr>
            <a:stCxn id="604" idx="6"/>
            <a:endCxn id="605" idx="1"/>
          </p:cNvCxnSpPr>
          <p:nvPr/>
        </p:nvCxnSpPr>
        <p:spPr>
          <a:xfrm>
            <a:off x="1925082" y="56815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10" name="Google Shape;610;p58"/>
          <p:cNvCxnSpPr>
            <a:stCxn id="605" idx="3"/>
            <a:endCxn id="606" idx="2"/>
          </p:cNvCxnSpPr>
          <p:nvPr/>
        </p:nvCxnSpPr>
        <p:spPr>
          <a:xfrm flipH="1" rot="10800000">
            <a:off x="2999938" y="5672825"/>
            <a:ext cx="2202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11" name="Google Shape;611;p58"/>
          <p:cNvCxnSpPr>
            <a:stCxn id="606" idx="6"/>
            <a:endCxn id="607" idx="1"/>
          </p:cNvCxnSpPr>
          <p:nvPr/>
        </p:nvCxnSpPr>
        <p:spPr>
          <a:xfrm>
            <a:off x="4027950" y="5672675"/>
            <a:ext cx="1302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12" name="Google Shape;612;p58"/>
          <p:cNvCxnSpPr>
            <a:stCxn id="607" idx="3"/>
            <a:endCxn id="608" idx="2"/>
          </p:cNvCxnSpPr>
          <p:nvPr/>
        </p:nvCxnSpPr>
        <p:spPr>
          <a:xfrm>
            <a:off x="5060834" y="56727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13" name="Google Shape;613;p58"/>
          <p:cNvCxnSpPr>
            <a:stCxn id="595" idx="4"/>
            <a:endCxn id="604" idx="0"/>
          </p:cNvCxnSpPr>
          <p:nvPr/>
        </p:nvCxnSpPr>
        <p:spPr>
          <a:xfrm>
            <a:off x="1340207" y="4358529"/>
            <a:ext cx="271500" cy="100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58"/>
          <p:cNvCxnSpPr>
            <a:stCxn id="608" idx="1"/>
            <a:endCxn id="597" idx="4"/>
          </p:cNvCxnSpPr>
          <p:nvPr/>
        </p:nvCxnSpPr>
        <p:spPr>
          <a:xfrm rot="10800000">
            <a:off x="3340014" y="4349704"/>
            <a:ext cx="2102700" cy="110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58"/>
          <p:cNvSpPr/>
          <p:nvPr/>
        </p:nvSpPr>
        <p:spPr>
          <a:xfrm>
            <a:off x="132720" y="337965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8"/>
          <p:cNvSpPr/>
          <p:nvPr/>
        </p:nvSpPr>
        <p:spPr>
          <a:xfrm>
            <a:off x="5989370" y="327885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7" name="Google Shape;617;p58"/>
          <p:cNvCxnSpPr>
            <a:stCxn id="615" idx="7"/>
            <a:endCxn id="574" idx="2"/>
          </p:cNvCxnSpPr>
          <p:nvPr/>
        </p:nvCxnSpPr>
        <p:spPr>
          <a:xfrm flipH="1" rot="10800000">
            <a:off x="667897" y="3287576"/>
            <a:ext cx="317400" cy="18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58"/>
          <p:cNvCxnSpPr>
            <a:stCxn id="615" idx="5"/>
            <a:endCxn id="595" idx="2"/>
          </p:cNvCxnSpPr>
          <p:nvPr/>
        </p:nvCxnSpPr>
        <p:spPr>
          <a:xfrm>
            <a:off x="667897" y="3914832"/>
            <a:ext cx="358800" cy="13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58"/>
          <p:cNvCxnSpPr>
            <a:stCxn id="589" idx="6"/>
            <a:endCxn id="616" idx="1"/>
          </p:cNvCxnSpPr>
          <p:nvPr/>
        </p:nvCxnSpPr>
        <p:spPr>
          <a:xfrm>
            <a:off x="5664980" y="3278857"/>
            <a:ext cx="416100" cy="9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8"/>
          <p:cNvCxnSpPr>
            <a:stCxn id="599" idx="6"/>
            <a:endCxn id="616" idx="3"/>
          </p:cNvCxnSpPr>
          <p:nvPr/>
        </p:nvCxnSpPr>
        <p:spPr>
          <a:xfrm flipH="1" rot="10800000">
            <a:off x="5706517" y="3813907"/>
            <a:ext cx="374700" cy="22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9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Factor graphs for proof-counting</a:t>
            </a:r>
            <a:endParaRPr sz="36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626" name="Google Shape;626;p59"/>
          <p:cNvSpPr/>
          <p:nvPr/>
        </p:nvSpPr>
        <p:spPr>
          <a:xfrm>
            <a:off x="985170" y="2974179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9"/>
          <p:cNvSpPr txBox="1"/>
          <p:nvPr/>
        </p:nvSpPr>
        <p:spPr>
          <a:xfrm>
            <a:off x="1879125" y="310305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9"/>
          <p:cNvSpPr/>
          <p:nvPr/>
        </p:nvSpPr>
        <p:spPr>
          <a:xfrm>
            <a:off x="2970046" y="29653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9"/>
          <p:cNvSpPr txBox="1"/>
          <p:nvPr/>
        </p:nvSpPr>
        <p:spPr>
          <a:xfrm>
            <a:off x="3845221" y="309422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9"/>
          <p:cNvSpPr/>
          <p:nvPr/>
        </p:nvSpPr>
        <p:spPr>
          <a:xfrm>
            <a:off x="5037980" y="29653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1" name="Google Shape;631;p59"/>
          <p:cNvCxnSpPr>
            <a:stCxn id="626" idx="6"/>
            <a:endCxn id="627" idx="1"/>
          </p:cNvCxnSpPr>
          <p:nvPr/>
        </p:nvCxnSpPr>
        <p:spPr>
          <a:xfrm>
            <a:off x="1612170" y="3287679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32" name="Google Shape;632;p59"/>
          <p:cNvCxnSpPr>
            <a:stCxn id="627" idx="3"/>
            <a:endCxn id="628" idx="2"/>
          </p:cNvCxnSpPr>
          <p:nvPr/>
        </p:nvCxnSpPr>
        <p:spPr>
          <a:xfrm flipH="1" rot="10800000">
            <a:off x="2687025" y="3279000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33" name="Google Shape;633;p59"/>
          <p:cNvCxnSpPr>
            <a:stCxn id="628" idx="6"/>
            <a:endCxn id="629" idx="1"/>
          </p:cNvCxnSpPr>
          <p:nvPr/>
        </p:nvCxnSpPr>
        <p:spPr>
          <a:xfrm>
            <a:off x="3597046" y="3278857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34" name="Google Shape;634;p59"/>
          <p:cNvCxnSpPr>
            <a:stCxn id="629" idx="3"/>
            <a:endCxn id="630" idx="2"/>
          </p:cNvCxnSpPr>
          <p:nvPr/>
        </p:nvCxnSpPr>
        <p:spPr>
          <a:xfrm>
            <a:off x="4747921" y="327887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635" name="Google Shape;635;p59"/>
          <p:cNvSpPr txBox="1"/>
          <p:nvPr/>
        </p:nvSpPr>
        <p:spPr>
          <a:xfrm>
            <a:off x="1485175" y="1599383"/>
            <a:ext cx="3679800" cy="136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 :- parent(X,W),brother(W,Y)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 :- aunt(X,W),spouse(W,Y)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aunt(X,Y):-parent(X,W),sister(W,Y)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aunt(X,Y):-uncle(X,W),spouse(W,Y)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9"/>
          <p:cNvSpPr txBox="1"/>
          <p:nvPr/>
        </p:nvSpPr>
        <p:spPr>
          <a:xfrm>
            <a:off x="322857" y="1017449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637" name="Google Shape;637;p59"/>
          <p:cNvSpPr txBox="1"/>
          <p:nvPr/>
        </p:nvSpPr>
        <p:spPr>
          <a:xfrm>
            <a:off x="6899225" y="2610825"/>
            <a:ext cx="2117700" cy="26355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expand recursive clauses out to fixed maximum depth (return zero for all proof counts when it gets too deep)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59"/>
          <p:cNvSpPr txBox="1"/>
          <p:nvPr/>
        </p:nvSpPr>
        <p:spPr>
          <a:xfrm>
            <a:off x="1879125" y="310305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59"/>
          <p:cNvSpPr/>
          <p:nvPr/>
        </p:nvSpPr>
        <p:spPr>
          <a:xfrm>
            <a:off x="2935850" y="2965350"/>
            <a:ext cx="8079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59"/>
          <p:cNvSpPr txBox="1"/>
          <p:nvPr/>
        </p:nvSpPr>
        <p:spPr>
          <a:xfrm>
            <a:off x="3845221" y="309422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59"/>
          <p:cNvSpPr/>
          <p:nvPr/>
        </p:nvSpPr>
        <p:spPr>
          <a:xfrm>
            <a:off x="5037980" y="29653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2" name="Google Shape;642;p59"/>
          <p:cNvCxnSpPr>
            <a:stCxn id="643" idx="6"/>
            <a:endCxn id="638" idx="1"/>
          </p:cNvCxnSpPr>
          <p:nvPr/>
        </p:nvCxnSpPr>
        <p:spPr>
          <a:xfrm>
            <a:off x="1612125" y="3287700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44" name="Google Shape;644;p59"/>
          <p:cNvCxnSpPr>
            <a:stCxn id="638" idx="3"/>
            <a:endCxn id="639" idx="2"/>
          </p:cNvCxnSpPr>
          <p:nvPr/>
        </p:nvCxnSpPr>
        <p:spPr>
          <a:xfrm flipH="1" rot="10800000">
            <a:off x="2687025" y="3279000"/>
            <a:ext cx="2487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45" name="Google Shape;645;p59"/>
          <p:cNvCxnSpPr>
            <a:stCxn id="639" idx="6"/>
            <a:endCxn id="640" idx="1"/>
          </p:cNvCxnSpPr>
          <p:nvPr/>
        </p:nvCxnSpPr>
        <p:spPr>
          <a:xfrm>
            <a:off x="3743750" y="3278850"/>
            <a:ext cx="1014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46" name="Google Shape;646;p59"/>
          <p:cNvCxnSpPr>
            <a:stCxn id="640" idx="3"/>
            <a:endCxn id="641" idx="2"/>
          </p:cNvCxnSpPr>
          <p:nvPr/>
        </p:nvCxnSpPr>
        <p:spPr>
          <a:xfrm>
            <a:off x="4747921" y="327887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647" name="Google Shape;647;p59"/>
          <p:cNvSpPr/>
          <p:nvPr/>
        </p:nvSpPr>
        <p:spPr>
          <a:xfrm>
            <a:off x="1026707" y="3731529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59"/>
          <p:cNvSpPr txBox="1"/>
          <p:nvPr/>
        </p:nvSpPr>
        <p:spPr>
          <a:xfrm>
            <a:off x="1920663" y="386040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9"/>
          <p:cNvSpPr/>
          <p:nvPr/>
        </p:nvSpPr>
        <p:spPr>
          <a:xfrm>
            <a:off x="2935975" y="3722700"/>
            <a:ext cx="8079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9"/>
          <p:cNvSpPr txBox="1"/>
          <p:nvPr/>
        </p:nvSpPr>
        <p:spPr>
          <a:xfrm>
            <a:off x="3886759" y="385157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9"/>
          <p:cNvSpPr/>
          <p:nvPr/>
        </p:nvSpPr>
        <p:spPr>
          <a:xfrm>
            <a:off x="5079517" y="372270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2" name="Google Shape;652;p59"/>
          <p:cNvCxnSpPr>
            <a:stCxn id="647" idx="6"/>
            <a:endCxn id="648" idx="1"/>
          </p:cNvCxnSpPr>
          <p:nvPr/>
        </p:nvCxnSpPr>
        <p:spPr>
          <a:xfrm>
            <a:off x="1653707" y="4045029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53" name="Google Shape;653;p59"/>
          <p:cNvCxnSpPr>
            <a:stCxn id="648" idx="3"/>
            <a:endCxn id="649" idx="2"/>
          </p:cNvCxnSpPr>
          <p:nvPr/>
        </p:nvCxnSpPr>
        <p:spPr>
          <a:xfrm flipH="1" rot="10800000">
            <a:off x="2728563" y="4036350"/>
            <a:ext cx="2073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54" name="Google Shape;654;p59"/>
          <p:cNvCxnSpPr>
            <a:stCxn id="649" idx="6"/>
            <a:endCxn id="650" idx="1"/>
          </p:cNvCxnSpPr>
          <p:nvPr/>
        </p:nvCxnSpPr>
        <p:spPr>
          <a:xfrm>
            <a:off x="3743875" y="4036200"/>
            <a:ext cx="142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55" name="Google Shape;655;p59"/>
          <p:cNvCxnSpPr>
            <a:stCxn id="650" idx="3"/>
            <a:endCxn id="651" idx="2"/>
          </p:cNvCxnSpPr>
          <p:nvPr/>
        </p:nvCxnSpPr>
        <p:spPr>
          <a:xfrm>
            <a:off x="4789459" y="403622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56" name="Google Shape;656;p59"/>
          <p:cNvCxnSpPr>
            <a:stCxn id="647" idx="4"/>
            <a:endCxn id="657" idx="0"/>
          </p:cNvCxnSpPr>
          <p:nvPr/>
        </p:nvCxnSpPr>
        <p:spPr>
          <a:xfrm flipH="1">
            <a:off x="866207" y="4358529"/>
            <a:ext cx="474000" cy="105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p59"/>
          <p:cNvCxnSpPr/>
          <p:nvPr/>
        </p:nvCxnSpPr>
        <p:spPr>
          <a:xfrm rot="10800000">
            <a:off x="3539689" y="4234912"/>
            <a:ext cx="3282900" cy="107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59"/>
          <p:cNvSpPr/>
          <p:nvPr/>
        </p:nvSpPr>
        <p:spPr>
          <a:xfrm>
            <a:off x="132720" y="337965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9"/>
          <p:cNvSpPr/>
          <p:nvPr/>
        </p:nvSpPr>
        <p:spPr>
          <a:xfrm>
            <a:off x="5989370" y="327885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1" name="Google Shape;661;p59"/>
          <p:cNvCxnSpPr>
            <a:stCxn id="659" idx="7"/>
            <a:endCxn id="626" idx="2"/>
          </p:cNvCxnSpPr>
          <p:nvPr/>
        </p:nvCxnSpPr>
        <p:spPr>
          <a:xfrm flipH="1" rot="10800000">
            <a:off x="667897" y="3287576"/>
            <a:ext cx="317400" cy="18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59"/>
          <p:cNvCxnSpPr>
            <a:stCxn id="659" idx="5"/>
            <a:endCxn id="647" idx="2"/>
          </p:cNvCxnSpPr>
          <p:nvPr/>
        </p:nvCxnSpPr>
        <p:spPr>
          <a:xfrm>
            <a:off x="667897" y="3914832"/>
            <a:ext cx="358800" cy="13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59"/>
          <p:cNvCxnSpPr>
            <a:stCxn id="641" idx="6"/>
            <a:endCxn id="660" idx="1"/>
          </p:cNvCxnSpPr>
          <p:nvPr/>
        </p:nvCxnSpPr>
        <p:spPr>
          <a:xfrm>
            <a:off x="5664980" y="3278857"/>
            <a:ext cx="416100" cy="9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59"/>
          <p:cNvCxnSpPr>
            <a:stCxn id="651" idx="6"/>
            <a:endCxn id="660" idx="3"/>
          </p:cNvCxnSpPr>
          <p:nvPr/>
        </p:nvCxnSpPr>
        <p:spPr>
          <a:xfrm flipH="1" rot="10800000">
            <a:off x="5706517" y="3813907"/>
            <a:ext cx="374700" cy="22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5" name="Google Shape;665;p59"/>
          <p:cNvSpPr/>
          <p:nvPr/>
        </p:nvSpPr>
        <p:spPr>
          <a:xfrm>
            <a:off x="1405070" y="5004779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9"/>
          <p:cNvSpPr txBox="1"/>
          <p:nvPr/>
        </p:nvSpPr>
        <p:spPr>
          <a:xfrm>
            <a:off x="2299025" y="513365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59"/>
          <p:cNvSpPr/>
          <p:nvPr/>
        </p:nvSpPr>
        <p:spPr>
          <a:xfrm>
            <a:off x="3389946" y="49959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9"/>
          <p:cNvSpPr txBox="1"/>
          <p:nvPr/>
        </p:nvSpPr>
        <p:spPr>
          <a:xfrm>
            <a:off x="4265121" y="512482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9"/>
          <p:cNvSpPr/>
          <p:nvPr/>
        </p:nvSpPr>
        <p:spPr>
          <a:xfrm>
            <a:off x="5457880" y="49959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0" name="Google Shape;670;p59"/>
          <p:cNvCxnSpPr>
            <a:stCxn id="665" idx="6"/>
            <a:endCxn id="666" idx="1"/>
          </p:cNvCxnSpPr>
          <p:nvPr/>
        </p:nvCxnSpPr>
        <p:spPr>
          <a:xfrm>
            <a:off x="2032070" y="5318279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71" name="Google Shape;671;p59"/>
          <p:cNvCxnSpPr>
            <a:stCxn id="666" idx="3"/>
            <a:endCxn id="667" idx="2"/>
          </p:cNvCxnSpPr>
          <p:nvPr/>
        </p:nvCxnSpPr>
        <p:spPr>
          <a:xfrm flipH="1" rot="10800000">
            <a:off x="3106925" y="5309600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72" name="Google Shape;672;p59"/>
          <p:cNvCxnSpPr>
            <a:stCxn id="667" idx="6"/>
            <a:endCxn id="668" idx="1"/>
          </p:cNvCxnSpPr>
          <p:nvPr/>
        </p:nvCxnSpPr>
        <p:spPr>
          <a:xfrm>
            <a:off x="4016946" y="5309457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73" name="Google Shape;673;p59"/>
          <p:cNvCxnSpPr>
            <a:stCxn id="668" idx="3"/>
            <a:endCxn id="669" idx="2"/>
          </p:cNvCxnSpPr>
          <p:nvPr/>
        </p:nvCxnSpPr>
        <p:spPr>
          <a:xfrm>
            <a:off x="5167821" y="530947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674" name="Google Shape;674;p59"/>
          <p:cNvSpPr txBox="1"/>
          <p:nvPr/>
        </p:nvSpPr>
        <p:spPr>
          <a:xfrm>
            <a:off x="2299025" y="513365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9"/>
          <p:cNvSpPr/>
          <p:nvPr/>
        </p:nvSpPr>
        <p:spPr>
          <a:xfrm>
            <a:off x="3355750" y="4995950"/>
            <a:ext cx="8079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9"/>
          <p:cNvSpPr txBox="1"/>
          <p:nvPr/>
        </p:nvSpPr>
        <p:spPr>
          <a:xfrm>
            <a:off x="4265121" y="512482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5457880" y="49959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8" name="Google Shape;678;p59"/>
          <p:cNvCxnSpPr>
            <a:endCxn id="674" idx="1"/>
          </p:cNvCxnSpPr>
          <p:nvPr/>
        </p:nvCxnSpPr>
        <p:spPr>
          <a:xfrm>
            <a:off x="2032025" y="5318300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79" name="Google Shape;679;p59"/>
          <p:cNvCxnSpPr>
            <a:stCxn id="674" idx="3"/>
            <a:endCxn id="675" idx="2"/>
          </p:cNvCxnSpPr>
          <p:nvPr/>
        </p:nvCxnSpPr>
        <p:spPr>
          <a:xfrm flipH="1" rot="10800000">
            <a:off x="3106925" y="5309600"/>
            <a:ext cx="2487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80" name="Google Shape;680;p59"/>
          <p:cNvCxnSpPr>
            <a:stCxn id="675" idx="6"/>
            <a:endCxn id="676" idx="1"/>
          </p:cNvCxnSpPr>
          <p:nvPr/>
        </p:nvCxnSpPr>
        <p:spPr>
          <a:xfrm>
            <a:off x="4163650" y="5309450"/>
            <a:ext cx="1014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81" name="Google Shape;681;p59"/>
          <p:cNvCxnSpPr>
            <a:stCxn id="676" idx="3"/>
            <a:endCxn id="677" idx="2"/>
          </p:cNvCxnSpPr>
          <p:nvPr/>
        </p:nvCxnSpPr>
        <p:spPr>
          <a:xfrm>
            <a:off x="5167821" y="530947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682" name="Google Shape;682;p59"/>
          <p:cNvSpPr/>
          <p:nvPr/>
        </p:nvSpPr>
        <p:spPr>
          <a:xfrm>
            <a:off x="1446607" y="5762129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9"/>
          <p:cNvSpPr txBox="1"/>
          <p:nvPr/>
        </p:nvSpPr>
        <p:spPr>
          <a:xfrm>
            <a:off x="2340563" y="589100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9"/>
          <p:cNvSpPr/>
          <p:nvPr/>
        </p:nvSpPr>
        <p:spPr>
          <a:xfrm>
            <a:off x="3355875" y="5753300"/>
            <a:ext cx="8079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9"/>
          <p:cNvSpPr txBox="1"/>
          <p:nvPr/>
        </p:nvSpPr>
        <p:spPr>
          <a:xfrm>
            <a:off x="4306659" y="588217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59"/>
          <p:cNvSpPr/>
          <p:nvPr/>
        </p:nvSpPr>
        <p:spPr>
          <a:xfrm>
            <a:off x="5499417" y="575330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7" name="Google Shape;687;p59"/>
          <p:cNvCxnSpPr>
            <a:stCxn id="682" idx="6"/>
            <a:endCxn id="683" idx="1"/>
          </p:cNvCxnSpPr>
          <p:nvPr/>
        </p:nvCxnSpPr>
        <p:spPr>
          <a:xfrm>
            <a:off x="2073607" y="6075629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88" name="Google Shape;688;p59"/>
          <p:cNvCxnSpPr>
            <a:stCxn id="683" idx="3"/>
            <a:endCxn id="684" idx="2"/>
          </p:cNvCxnSpPr>
          <p:nvPr/>
        </p:nvCxnSpPr>
        <p:spPr>
          <a:xfrm flipH="1" rot="10800000">
            <a:off x="3148463" y="6066950"/>
            <a:ext cx="2073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89" name="Google Shape;689;p59"/>
          <p:cNvCxnSpPr>
            <a:stCxn id="684" idx="6"/>
            <a:endCxn id="685" idx="1"/>
          </p:cNvCxnSpPr>
          <p:nvPr/>
        </p:nvCxnSpPr>
        <p:spPr>
          <a:xfrm>
            <a:off x="4163775" y="6066800"/>
            <a:ext cx="142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90" name="Google Shape;690;p59"/>
          <p:cNvCxnSpPr>
            <a:stCxn id="685" idx="3"/>
            <a:endCxn id="686" idx="2"/>
          </p:cNvCxnSpPr>
          <p:nvPr/>
        </p:nvCxnSpPr>
        <p:spPr>
          <a:xfrm>
            <a:off x="5209359" y="606682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657" name="Google Shape;657;p59"/>
          <p:cNvSpPr/>
          <p:nvPr/>
        </p:nvSpPr>
        <p:spPr>
          <a:xfrm>
            <a:off x="552620" y="541025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9"/>
          <p:cNvSpPr/>
          <p:nvPr/>
        </p:nvSpPr>
        <p:spPr>
          <a:xfrm>
            <a:off x="6409270" y="530945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2" name="Google Shape;692;p59"/>
          <p:cNvCxnSpPr>
            <a:stCxn id="657" idx="7"/>
            <a:endCxn id="665" idx="2"/>
          </p:cNvCxnSpPr>
          <p:nvPr/>
        </p:nvCxnSpPr>
        <p:spPr>
          <a:xfrm flipH="1" rot="10800000">
            <a:off x="1087797" y="5318176"/>
            <a:ext cx="317400" cy="18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3" name="Google Shape;693;p59"/>
          <p:cNvCxnSpPr>
            <a:stCxn id="657" idx="5"/>
            <a:endCxn id="682" idx="2"/>
          </p:cNvCxnSpPr>
          <p:nvPr/>
        </p:nvCxnSpPr>
        <p:spPr>
          <a:xfrm>
            <a:off x="1087797" y="5945432"/>
            <a:ext cx="358800" cy="13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4" name="Google Shape;694;p59"/>
          <p:cNvCxnSpPr>
            <a:stCxn id="677" idx="6"/>
            <a:endCxn id="691" idx="1"/>
          </p:cNvCxnSpPr>
          <p:nvPr/>
        </p:nvCxnSpPr>
        <p:spPr>
          <a:xfrm>
            <a:off x="6084880" y="5309457"/>
            <a:ext cx="416100" cy="9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59"/>
          <p:cNvCxnSpPr>
            <a:stCxn id="686" idx="6"/>
            <a:endCxn id="691" idx="3"/>
          </p:cNvCxnSpPr>
          <p:nvPr/>
        </p:nvCxnSpPr>
        <p:spPr>
          <a:xfrm flipH="1" rot="10800000">
            <a:off x="6126417" y="5844507"/>
            <a:ext cx="374700" cy="22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59"/>
          <p:cNvCxnSpPr/>
          <p:nvPr/>
        </p:nvCxnSpPr>
        <p:spPr>
          <a:xfrm flipH="1">
            <a:off x="1058707" y="6278029"/>
            <a:ext cx="424800" cy="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59"/>
          <p:cNvCxnSpPr/>
          <p:nvPr/>
        </p:nvCxnSpPr>
        <p:spPr>
          <a:xfrm rot="10800000">
            <a:off x="4129800" y="6398100"/>
            <a:ext cx="990000" cy="27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0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subpredicates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60"/>
          <p:cNvSpPr/>
          <p:nvPr/>
        </p:nvSpPr>
        <p:spPr>
          <a:xfrm>
            <a:off x="331432" y="3589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60"/>
          <p:cNvSpPr txBox="1"/>
          <p:nvPr/>
        </p:nvSpPr>
        <p:spPr>
          <a:xfrm>
            <a:off x="1225388" y="3718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60"/>
          <p:cNvSpPr/>
          <p:nvPr/>
        </p:nvSpPr>
        <p:spPr>
          <a:xfrm>
            <a:off x="2316308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0"/>
          <p:cNvSpPr txBox="1"/>
          <p:nvPr/>
        </p:nvSpPr>
        <p:spPr>
          <a:xfrm>
            <a:off x="3191484" y="3709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60"/>
          <p:cNvSpPr/>
          <p:nvPr/>
        </p:nvSpPr>
        <p:spPr>
          <a:xfrm>
            <a:off x="4384242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60"/>
          <p:cNvCxnSpPr>
            <a:stCxn id="703" idx="6"/>
            <a:endCxn id="704" idx="1"/>
          </p:cNvCxnSpPr>
          <p:nvPr/>
        </p:nvCxnSpPr>
        <p:spPr>
          <a:xfrm>
            <a:off x="958432" y="3902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09" name="Google Shape;709;p60"/>
          <p:cNvCxnSpPr>
            <a:stCxn id="704" idx="3"/>
            <a:endCxn id="705" idx="2"/>
          </p:cNvCxnSpPr>
          <p:nvPr/>
        </p:nvCxnSpPr>
        <p:spPr>
          <a:xfrm flipH="1" rot="10800000">
            <a:off x="2033288" y="3894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10" name="Google Shape;710;p60"/>
          <p:cNvCxnSpPr>
            <a:stCxn id="705" idx="6"/>
            <a:endCxn id="706" idx="1"/>
          </p:cNvCxnSpPr>
          <p:nvPr/>
        </p:nvCxnSpPr>
        <p:spPr>
          <a:xfrm>
            <a:off x="2943308" y="3893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11" name="Google Shape;711;p60"/>
          <p:cNvCxnSpPr>
            <a:stCxn id="706" idx="3"/>
            <a:endCxn id="707" idx="2"/>
          </p:cNvCxnSpPr>
          <p:nvPr/>
        </p:nvCxnSpPr>
        <p:spPr>
          <a:xfrm>
            <a:off x="4094184" y="3894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12" name="Google Shape;712;p60"/>
          <p:cNvSpPr txBox="1"/>
          <p:nvPr/>
        </p:nvSpPr>
        <p:spPr>
          <a:xfrm>
            <a:off x="789899" y="2637188"/>
            <a:ext cx="3679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uncle(X,Y):-aunt(X,W),spouse(W,Y)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aunt(X,Y):-parent(X,W),sister(W,Y)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60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714" name="Google Shape;714;p60"/>
          <p:cNvSpPr/>
          <p:nvPr/>
        </p:nvSpPr>
        <p:spPr>
          <a:xfrm>
            <a:off x="533707" y="4447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60"/>
          <p:cNvSpPr txBox="1"/>
          <p:nvPr/>
        </p:nvSpPr>
        <p:spPr>
          <a:xfrm>
            <a:off x="1427663" y="4576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60"/>
          <p:cNvSpPr/>
          <p:nvPr/>
        </p:nvSpPr>
        <p:spPr>
          <a:xfrm>
            <a:off x="2518583" y="4438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60"/>
          <p:cNvSpPr txBox="1"/>
          <p:nvPr/>
        </p:nvSpPr>
        <p:spPr>
          <a:xfrm>
            <a:off x="3393759" y="4567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60"/>
          <p:cNvSpPr/>
          <p:nvPr/>
        </p:nvSpPr>
        <p:spPr>
          <a:xfrm>
            <a:off x="4586517" y="4438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9" name="Google Shape;719;p60"/>
          <p:cNvCxnSpPr>
            <a:stCxn id="714" idx="6"/>
            <a:endCxn id="715" idx="1"/>
          </p:cNvCxnSpPr>
          <p:nvPr/>
        </p:nvCxnSpPr>
        <p:spPr>
          <a:xfrm>
            <a:off x="1160707" y="4760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20" name="Google Shape;720;p60"/>
          <p:cNvCxnSpPr>
            <a:stCxn id="715" idx="3"/>
            <a:endCxn id="716" idx="2"/>
          </p:cNvCxnSpPr>
          <p:nvPr/>
        </p:nvCxnSpPr>
        <p:spPr>
          <a:xfrm flipH="1" rot="10800000">
            <a:off x="2235563" y="4752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21" name="Google Shape;721;p60"/>
          <p:cNvCxnSpPr>
            <a:stCxn id="716" idx="6"/>
            <a:endCxn id="717" idx="1"/>
          </p:cNvCxnSpPr>
          <p:nvPr/>
        </p:nvCxnSpPr>
        <p:spPr>
          <a:xfrm>
            <a:off x="3145583" y="4751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22" name="Google Shape;722;p60"/>
          <p:cNvCxnSpPr>
            <a:stCxn id="717" idx="3"/>
            <a:endCxn id="718" idx="2"/>
          </p:cNvCxnSpPr>
          <p:nvPr/>
        </p:nvCxnSpPr>
        <p:spPr>
          <a:xfrm>
            <a:off x="4296459" y="4752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23" name="Google Shape;723;p60"/>
          <p:cNvSpPr/>
          <p:nvPr/>
        </p:nvSpPr>
        <p:spPr>
          <a:xfrm>
            <a:off x="1980214" y="5005450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60"/>
          <p:cNvSpPr txBox="1"/>
          <p:nvPr/>
        </p:nvSpPr>
        <p:spPr>
          <a:xfrm>
            <a:off x="6552075" y="2610825"/>
            <a:ext cx="2464800" cy="41607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predicate calls can be expanded in place in the factor graph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clauses for the same predicate: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proof counts for each clause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0"/>
          <p:cNvSpPr/>
          <p:nvPr/>
        </p:nvSpPr>
        <p:spPr>
          <a:xfrm>
            <a:off x="3836564" y="4973700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60"/>
          <p:cNvSpPr/>
          <p:nvPr/>
        </p:nvSpPr>
        <p:spPr>
          <a:xfrm>
            <a:off x="533707" y="529555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X’’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60"/>
          <p:cNvSpPr txBox="1"/>
          <p:nvPr/>
        </p:nvSpPr>
        <p:spPr>
          <a:xfrm>
            <a:off x="1427663" y="542442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60"/>
          <p:cNvSpPr/>
          <p:nvPr/>
        </p:nvSpPr>
        <p:spPr>
          <a:xfrm>
            <a:off x="2518583" y="528673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60"/>
          <p:cNvSpPr txBox="1"/>
          <p:nvPr/>
        </p:nvSpPr>
        <p:spPr>
          <a:xfrm>
            <a:off x="3393759" y="541560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60"/>
          <p:cNvSpPr/>
          <p:nvPr/>
        </p:nvSpPr>
        <p:spPr>
          <a:xfrm>
            <a:off x="4586517" y="528673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Y’’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1" name="Google Shape;731;p60"/>
          <p:cNvCxnSpPr>
            <a:stCxn id="726" idx="6"/>
            <a:endCxn id="727" idx="1"/>
          </p:cNvCxnSpPr>
          <p:nvPr/>
        </p:nvCxnSpPr>
        <p:spPr>
          <a:xfrm>
            <a:off x="1160707" y="560905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32" name="Google Shape;732;p60"/>
          <p:cNvCxnSpPr>
            <a:stCxn id="727" idx="3"/>
            <a:endCxn id="728" idx="2"/>
          </p:cNvCxnSpPr>
          <p:nvPr/>
        </p:nvCxnSpPr>
        <p:spPr>
          <a:xfrm flipH="1" rot="10800000">
            <a:off x="2235563" y="560037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33" name="Google Shape;733;p60"/>
          <p:cNvCxnSpPr>
            <a:stCxn id="728" idx="6"/>
            <a:endCxn id="729" idx="1"/>
          </p:cNvCxnSpPr>
          <p:nvPr/>
        </p:nvCxnSpPr>
        <p:spPr>
          <a:xfrm>
            <a:off x="3145583" y="560023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734" name="Google Shape;734;p60"/>
          <p:cNvCxnSpPr>
            <a:stCxn id="729" idx="3"/>
            <a:endCxn id="730" idx="2"/>
          </p:cNvCxnSpPr>
          <p:nvPr/>
        </p:nvCxnSpPr>
        <p:spPr>
          <a:xfrm>
            <a:off x="4296459" y="560025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35" name="Google Shape;735;p60"/>
          <p:cNvSpPr/>
          <p:nvPr/>
        </p:nvSpPr>
        <p:spPr>
          <a:xfrm>
            <a:off x="3836564" y="5821950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60"/>
          <p:cNvSpPr/>
          <p:nvPr/>
        </p:nvSpPr>
        <p:spPr>
          <a:xfrm>
            <a:off x="5503602" y="4800900"/>
            <a:ext cx="8079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7" name="Google Shape;737;p60"/>
          <p:cNvCxnSpPr>
            <a:stCxn id="703" idx="3"/>
            <a:endCxn id="714" idx="1"/>
          </p:cNvCxnSpPr>
          <p:nvPr/>
        </p:nvCxnSpPr>
        <p:spPr>
          <a:xfrm>
            <a:off x="423254" y="4124482"/>
            <a:ext cx="202200" cy="41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60"/>
          <p:cNvCxnSpPr>
            <a:stCxn id="703" idx="3"/>
            <a:endCxn id="726" idx="1"/>
          </p:cNvCxnSpPr>
          <p:nvPr/>
        </p:nvCxnSpPr>
        <p:spPr>
          <a:xfrm>
            <a:off x="423254" y="4124482"/>
            <a:ext cx="202200" cy="126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60"/>
          <p:cNvCxnSpPr>
            <a:stCxn id="718" idx="6"/>
            <a:endCxn id="736" idx="1"/>
          </p:cNvCxnSpPr>
          <p:nvPr/>
        </p:nvCxnSpPr>
        <p:spPr>
          <a:xfrm>
            <a:off x="5213517" y="4751982"/>
            <a:ext cx="408300" cy="14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0" name="Google Shape;740;p60"/>
          <p:cNvCxnSpPr>
            <a:stCxn id="730" idx="7"/>
            <a:endCxn id="736" idx="2"/>
          </p:cNvCxnSpPr>
          <p:nvPr/>
        </p:nvCxnSpPr>
        <p:spPr>
          <a:xfrm flipH="1" rot="10800000">
            <a:off x="5121695" y="5114254"/>
            <a:ext cx="381900" cy="26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60"/>
          <p:cNvCxnSpPr>
            <a:endCxn id="707" idx="5"/>
          </p:cNvCxnSpPr>
          <p:nvPr/>
        </p:nvCxnSpPr>
        <p:spPr>
          <a:xfrm rot="10800000">
            <a:off x="4919420" y="4115660"/>
            <a:ext cx="897600" cy="68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60"/>
          <p:cNvCxnSpPr/>
          <p:nvPr/>
        </p:nvCxnSpPr>
        <p:spPr>
          <a:xfrm>
            <a:off x="1064104" y="5846357"/>
            <a:ext cx="460200" cy="68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60"/>
          <p:cNvCxnSpPr>
            <a:endCxn id="728" idx="3"/>
          </p:cNvCxnSpPr>
          <p:nvPr/>
        </p:nvCxnSpPr>
        <p:spPr>
          <a:xfrm flipH="1" rot="10800000">
            <a:off x="2194005" y="5821910"/>
            <a:ext cx="416400" cy="63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 summary</a:t>
            </a:r>
            <a:endParaRPr/>
          </a:p>
        </p:txBody>
      </p:sp>
      <p:sp>
        <p:nvSpPr>
          <p:cNvPr id="750" name="Google Shape;750;p61"/>
          <p:cNvSpPr txBox="1"/>
          <p:nvPr>
            <p:ph idx="1" type="body"/>
          </p:nvPr>
        </p:nvSpPr>
        <p:spPr>
          <a:xfrm>
            <a:off x="457200" y="1600200"/>
            <a:ext cx="84552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PrDDB with binary and unary predicates only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Ie, DB is a knowledge graph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Each clause is a </a:t>
            </a:r>
            <a:r>
              <a:rPr b="1" lang="en-US" sz="2400"/>
              <a:t>polytree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Syntactic restriction on patterns of variable binding</a:t>
            </a:r>
            <a:endParaRPr sz="24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1800"/>
              <a:t>E</a:t>
            </a:r>
            <a:r>
              <a:rPr lang="en-US" sz="1800"/>
              <a:t>very free variable has one path linking it to a bound variable 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Multiple clauses and fixed-depth recursion are allowed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Inference time and storage under the proof-counting semantics is </a:t>
            </a:r>
            <a:r>
              <a:rPr b="1" lang="en-US" sz="2400"/>
              <a:t>linear</a:t>
            </a:r>
            <a:r>
              <a:rPr lang="en-US" sz="2400"/>
              <a:t> in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Number of triples in KG (size of factors as sparse matrices)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Number of constants in KG (size of message vectors in BP)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Size of the theory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Depth of recursion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</a:t>
            </a:r>
            <a:endParaRPr/>
          </a:p>
        </p:txBody>
      </p:sp>
      <p:sp>
        <p:nvSpPr>
          <p:cNvPr id="757" name="Google Shape;757;p6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Background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Probabilistic DDBs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Complexity of inference in Pr DDBs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TensorLog: tractible case of Pr DDB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Pr DDB over a KG (binary predicates)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Clauses correspond to polytrees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TensorLog and deep learning platforms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 on Deep Learning Platforms</a:t>
            </a:r>
            <a:endParaRPr/>
          </a:p>
        </p:txBody>
      </p:sp>
      <p:sp>
        <p:nvSpPr>
          <p:cNvPr id="764" name="Google Shape;764;p63"/>
          <p:cNvSpPr txBox="1"/>
          <p:nvPr>
            <p:ph idx="1" type="body"/>
          </p:nvPr>
        </p:nvSpPr>
        <p:spPr>
          <a:xfrm>
            <a:off x="457200" y="1600200"/>
            <a:ext cx="8455200" cy="509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Char char="•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BP is an algorithm - how can we convert it to a fixed network?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•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If all clauses are </a:t>
            </a:r>
            <a:r>
              <a:rPr i="1" lang="en-US" sz="2400">
                <a:latin typeface="Google Sans"/>
                <a:ea typeface="Google Sans"/>
                <a:cs typeface="Google Sans"/>
                <a:sym typeface="Google Sans"/>
              </a:rPr>
              <a:t>polytrees</a:t>
            </a: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 (then BP converges in </a:t>
            </a:r>
            <a:r>
              <a:rPr i="1" lang="en-US" sz="2400">
                <a:latin typeface="Google Sans"/>
                <a:ea typeface="Google Sans"/>
                <a:cs typeface="Google Sans"/>
                <a:sym typeface="Google Sans"/>
              </a:rPr>
              <a:t>linear time</a:t>
            </a: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 and will result in a </a:t>
            </a:r>
            <a:r>
              <a:rPr i="1" lang="en-US" sz="2400">
                <a:latin typeface="Google Sans"/>
                <a:ea typeface="Google Sans"/>
                <a:cs typeface="Google Sans"/>
                <a:sym typeface="Google Sans"/>
              </a:rPr>
              <a:t>fixed sequence of messages</a:t>
            </a: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 being passed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•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BP uses a </a:t>
            </a:r>
            <a:r>
              <a:rPr i="1" lang="en-US" sz="2400">
                <a:latin typeface="Google Sans"/>
                <a:ea typeface="Google Sans"/>
                <a:cs typeface="Google Sans"/>
                <a:sym typeface="Google Sans"/>
              </a:rPr>
              <a:t>small set of operations</a:t>
            </a: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 in message-passing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–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vector-matrix multiplication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–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Hadamard product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–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multiply v1 by L1 norm of v2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–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vector sum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–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vector L1-normalization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7-01 at 2.15.44 PM.png" id="769" name="Google Shape;76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6229"/>
            <a:ext cx="9144002" cy="39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64"/>
          <p:cNvSpPr/>
          <p:nvPr/>
        </p:nvSpPr>
        <p:spPr>
          <a:xfrm>
            <a:off x="7664824" y="2211294"/>
            <a:ext cx="1255058" cy="3137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64"/>
          <p:cNvSpPr/>
          <p:nvPr/>
        </p:nvSpPr>
        <p:spPr>
          <a:xfrm>
            <a:off x="6477925" y="3264900"/>
            <a:ext cx="2055600" cy="604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4"/>
          <p:cNvSpPr txBox="1"/>
          <p:nvPr/>
        </p:nvSpPr>
        <p:spPr>
          <a:xfrm>
            <a:off x="457650" y="4609250"/>
            <a:ext cx="8228700" cy="1785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 of this message-passing sequence produced by BP is just a numeric function; all the steps are differentiable; and all the operations can be implemented in Tensorflow, Theano,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pyTorch,...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51525" cy="34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350" y="152400"/>
            <a:ext cx="5950649" cy="388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 on Deep Learning Platforms</a:t>
            </a:r>
            <a:endParaRPr/>
          </a:p>
        </p:txBody>
      </p:sp>
      <p:sp>
        <p:nvSpPr>
          <p:cNvPr id="779" name="Google Shape;779;p65"/>
          <p:cNvSpPr txBox="1"/>
          <p:nvPr>
            <p:ph idx="1" type="body"/>
          </p:nvPr>
        </p:nvSpPr>
        <p:spPr>
          <a:xfrm>
            <a:off x="457200" y="1600200"/>
            <a:ext cx="8455200" cy="509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•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BP converges in </a:t>
            </a:r>
            <a:r>
              <a:rPr i="1" lang="en-US" sz="2400">
                <a:latin typeface="Google Sans"/>
                <a:ea typeface="Google Sans"/>
                <a:cs typeface="Google Sans"/>
                <a:sym typeface="Google Sans"/>
              </a:rPr>
              <a:t>linear time</a:t>
            </a: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 and will result in a </a:t>
            </a:r>
            <a:r>
              <a:rPr i="1" lang="en-US" sz="2400">
                <a:latin typeface="Google Sans"/>
                <a:ea typeface="Google Sans"/>
                <a:cs typeface="Google Sans"/>
                <a:sym typeface="Google Sans"/>
              </a:rPr>
              <a:t>fixed sequence of messages</a:t>
            </a: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 being passed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–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Simulate BP to construct that sequence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•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BP uses a </a:t>
            </a:r>
            <a:r>
              <a:rPr i="1" lang="en-US" sz="2400">
                <a:latin typeface="Google Sans"/>
                <a:ea typeface="Google Sans"/>
                <a:cs typeface="Google Sans"/>
                <a:sym typeface="Google Sans"/>
              </a:rPr>
              <a:t>small set of operations</a:t>
            </a: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 in message-passing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–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Use the sequence from BP to constructed a fixed model for your platform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•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Learning and inference: use whatever machinery is provided by the platform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•"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Distributed computing, etc: </a:t>
            </a: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use whatever machinery is provided by the platform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Algorithms</a:t>
            </a:r>
            <a:endParaRPr/>
          </a:p>
        </p:txBody>
      </p:sp>
      <p:sp>
        <p:nvSpPr>
          <p:cNvPr id="786" name="Google Shape;786;p6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7"/>
          <p:cNvSpPr txBox="1"/>
          <p:nvPr>
            <p:ph idx="4294967295" type="title"/>
          </p:nvPr>
        </p:nvSpPr>
        <p:spPr>
          <a:xfrm>
            <a:off x="0" y="274638"/>
            <a:ext cx="872013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Learning in TensorLog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67"/>
          <p:cNvSpPr txBox="1"/>
          <p:nvPr/>
        </p:nvSpPr>
        <p:spPr>
          <a:xfrm>
            <a:off x="279400" y="1326848"/>
            <a:ext cx="8730000" cy="3872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is now via a numeric function: 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{b:uncle(a,b)}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true and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[b]=confidence in uncle(a,b)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function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to target proof-count values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loss(g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crossEntropy(softmax(g(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x)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 the loss with gradient-descent, ….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adjust weights for selected DB relations, e.g.: dloss/dM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8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000000"/>
                </a:solidFill>
              </a:rPr>
              <a:t>Key point:</a:t>
            </a:r>
            <a:r>
              <a:rPr lang="en-US" sz="3200">
                <a:solidFill>
                  <a:srgbClr val="000000"/>
                </a:solidFill>
              </a:rPr>
              <a:t> </a:t>
            </a:r>
            <a:r>
              <a:rPr lang="en-US" sz="3200">
                <a:solidFill>
                  <a:srgbClr val="000000"/>
                </a:solidFill>
              </a:rPr>
              <a:t>Learning is “</a:t>
            </a:r>
            <a:r>
              <a:rPr b="1" lang="en-US" sz="3200">
                <a:solidFill>
                  <a:srgbClr val="000000"/>
                </a:solidFill>
              </a:rPr>
              <a:t>free</a:t>
            </a:r>
            <a:r>
              <a:rPr lang="en-US" sz="3200">
                <a:solidFill>
                  <a:srgbClr val="000000"/>
                </a:solidFill>
              </a:rPr>
              <a:t>” in TensorLog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68"/>
          <p:cNvSpPr txBox="1"/>
          <p:nvPr/>
        </p:nvSpPr>
        <p:spPr>
          <a:xfrm>
            <a:off x="279400" y="1326848"/>
            <a:ext cx="8730000" cy="3872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is now via a numeric function: 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{b:uncle(a,b)}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true and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[b]=confidence in uncle(a,b)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function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to target proof-count values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loss(g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crossEntropy(softmax(g(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x)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 the loss with gradient-descent, ...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adjust weights for selected DB relations, e.g.: dloss/dM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68"/>
          <p:cNvSpPr txBox="1"/>
          <p:nvPr/>
        </p:nvSpPr>
        <p:spPr>
          <a:xfrm>
            <a:off x="308500" y="5199550"/>
            <a:ext cx="86718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Homegrown</a:t>
            </a:r>
            <a:r>
              <a:rPr lang="en-US" sz="2400"/>
              <a:t> implementation: SciPy implementation of operations, derivatives, and gradient descent optimization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Compilation</a:t>
            </a:r>
            <a:r>
              <a:rPr lang="en-US" sz="2400"/>
              <a:t> to TensorFlow expressions ⇒ TF derivatives, optimizers, ...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</a:t>
            </a:r>
            <a:endParaRPr/>
          </a:p>
        </p:txBody>
      </p:sp>
      <p:sp>
        <p:nvSpPr>
          <p:cNvPr id="808" name="Google Shape;808;p6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Background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Probabilistic DDBs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Complexity of inference in Pr DDBs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TensorLog: tractible case of Pr DDB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Pr DDB over a KG (binary predicates)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Clauses correspond to polytrees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TensorLog and deep learning platforms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Experiments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Results</a:t>
            </a:r>
            <a:endParaRPr/>
          </a:p>
        </p:txBody>
      </p:sp>
      <p:sp>
        <p:nvSpPr>
          <p:cNvPr id="815" name="Google Shape;815;p7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1"/>
          <p:cNvSpPr txBox="1"/>
          <p:nvPr>
            <p:ph idx="1" type="body"/>
          </p:nvPr>
        </p:nvSpPr>
        <p:spPr>
          <a:xfrm>
            <a:off x="311700" y="1446800"/>
            <a:ext cx="8520600" cy="11120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 acted in the movie Wise Guys? ['Harvey Keitel', 'Danny DeVito', 'Joe Piscopo', …]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film written by Luke Ricci? ['How to Be a Serial Killer']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71"/>
          <p:cNvSpPr txBox="1"/>
          <p:nvPr>
            <p:ph idx="1" type="body"/>
          </p:nvPr>
        </p:nvSpPr>
        <p:spPr>
          <a:xfrm>
            <a:off x="4586941" y="2952833"/>
            <a:ext cx="4296684" cy="243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Harvey Keitel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Danny DeVito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Joe Piscopo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Ray Sharkey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directed_by	Wise Guys		Brian De Palma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has_genre		Wise Guys		Comedy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release_year	Wise Guys		1986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/>
          </a:p>
        </p:txBody>
      </p:sp>
      <p:sp>
        <p:nvSpPr>
          <p:cNvPr id="822" name="Google Shape;822;p71"/>
          <p:cNvSpPr txBox="1"/>
          <p:nvPr/>
        </p:nvSpPr>
        <p:spPr>
          <a:xfrm>
            <a:off x="223349" y="2648633"/>
            <a:ext cx="4229121" cy="42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ata: from Miller, Fisch, Dodge, Karami, Bordes, Weston “Key-Value Memory Networks for Directly Reading Documents”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Questions: 96k train, 20k dev, 10k test Knowledge graph: 421k triples about 16k movies, 10 relations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Subgraph/question embedding:</a:t>
            </a:r>
            <a:endParaRPr/>
          </a:p>
          <a:p>
            <a: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93.5% </a:t>
            </a:r>
            <a:endParaRPr/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Key-value memory network:</a:t>
            </a:r>
            <a:endParaRPr/>
          </a:p>
          <a:p>
            <a: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93.9% “reading” the KG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76.2% by reading text of articles </a:t>
            </a:r>
            <a:endParaRPr/>
          </a:p>
        </p:txBody>
      </p:sp>
      <p:sp>
        <p:nvSpPr>
          <p:cNvPr id="823" name="Google Shape;823;p71"/>
          <p:cNvSpPr txBox="1"/>
          <p:nvPr>
            <p:ph type="title"/>
          </p:nvPr>
        </p:nvSpPr>
        <p:spPr>
          <a:xfrm>
            <a:off x="311700" y="2115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Experiment</a:t>
            </a: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factual Q/A from a KB</a:t>
            </a:r>
            <a:b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WikiMovies dataset</a:t>
            </a:r>
            <a:endParaRPr b="0" i="0" sz="32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2"/>
          <p:cNvSpPr txBox="1"/>
          <p:nvPr>
            <p:ph type="title"/>
          </p:nvPr>
        </p:nvSpPr>
        <p:spPr>
          <a:xfrm>
            <a:off x="311700" y="279606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TensorLog model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72"/>
          <p:cNvSpPr txBox="1"/>
          <p:nvPr>
            <p:ph idx="1" type="body"/>
          </p:nvPr>
        </p:nvSpPr>
        <p:spPr>
          <a:xfrm>
            <a:off x="311700" y="1536633"/>
            <a:ext cx="8520600" cy="11120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 acted in the movie Wise Guys? ['Harvey Keitel', 'Danny DeVito', 'Joe Piscopo', …]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film written by Luke Ricci? ['How to Be a Serial Killer']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72"/>
          <p:cNvSpPr txBox="1"/>
          <p:nvPr>
            <p:ph idx="1" type="body"/>
          </p:nvPr>
        </p:nvSpPr>
        <p:spPr>
          <a:xfrm>
            <a:off x="4572000" y="2843400"/>
            <a:ext cx="4575000" cy="3814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Harvey Keitel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Danny DeVito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Joe Piscopo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Ray Sharkey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directed_by	Wise Guys		Brian De Palma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has_genre		Wise Guys		Comedy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release_year	Wise Guys		1986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written_by		How to .. Killer	Luke Ricci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has_genre		How to .. Killer	Comedy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/>
          </a:p>
        </p:txBody>
      </p:sp>
      <p:sp>
        <p:nvSpPr>
          <p:cNvPr id="831" name="Google Shape;831;p72"/>
          <p:cNvSpPr txBox="1"/>
          <p:nvPr/>
        </p:nvSpPr>
        <p:spPr>
          <a:xfrm>
            <a:off x="119524" y="3003300"/>
            <a:ext cx="4734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feature(Question,F),weight_sa_io(F).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i="1" lang="en-US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% w_sa_f: weight for  starred_actors(i,o)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Movie)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written_by(Movie,Entity),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feature(Question,F),weight_wb_oi(F).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18 rules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72"/>
          <p:cNvSpPr txBox="1"/>
          <p:nvPr/>
        </p:nvSpPr>
        <p:spPr>
          <a:xfrm>
            <a:off x="5886824" y="1028265"/>
            <a:ext cx="31109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relations in DB = 9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3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TensorLog model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73"/>
          <p:cNvSpPr txBox="1"/>
          <p:nvPr>
            <p:ph idx="1" type="body"/>
          </p:nvPr>
        </p:nvSpPr>
        <p:spPr>
          <a:xfrm>
            <a:off x="311700" y="1536633"/>
            <a:ext cx="8520600" cy="11121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 acted in the movie Wise Guys? ['Harvey Keitel', 'Danny DeVito', 'Joe Piscopo', …]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film written by Luke Ricci? ['How to Be a Serial Killer']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73"/>
          <p:cNvSpPr txBox="1"/>
          <p:nvPr/>
        </p:nvSpPr>
        <p:spPr>
          <a:xfrm>
            <a:off x="119524" y="3003300"/>
            <a:ext cx="4734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feature(Question,F),weight_sa_io(F).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i="1" lang="en-US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% w_sa_f: weight for  starred_actors(i,o)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Movie)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written_by(Movie,Entity),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feature(Question,F),weight_wb_oi(F).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18 rules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73"/>
          <p:cNvSpPr txBox="1"/>
          <p:nvPr/>
        </p:nvSpPr>
        <p:spPr>
          <a:xfrm>
            <a:off x="5886824" y="1028265"/>
            <a:ext cx="311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# relations in DB = 9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73"/>
          <p:cNvSpPr/>
          <p:nvPr/>
        </p:nvSpPr>
        <p:spPr>
          <a:xfrm>
            <a:off x="276400" y="5593900"/>
            <a:ext cx="3627600" cy="328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42" name="Google Shape;842;p73"/>
          <p:cNvSpPr/>
          <p:nvPr/>
        </p:nvSpPr>
        <p:spPr>
          <a:xfrm>
            <a:off x="276400" y="3957213"/>
            <a:ext cx="3627600" cy="328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43" name="Google Shape;843;p73"/>
          <p:cNvSpPr/>
          <p:nvPr/>
        </p:nvSpPr>
        <p:spPr>
          <a:xfrm>
            <a:off x="5441475" y="4076800"/>
            <a:ext cx="2522100" cy="1917600"/>
          </a:xfrm>
          <a:prstGeom prst="wedgeRectCallout">
            <a:avLst>
              <a:gd fmla="val -109588" name="adj1"/>
              <a:gd fmla="val -445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3"/>
          <p:cNvSpPr/>
          <p:nvPr/>
        </p:nvSpPr>
        <p:spPr>
          <a:xfrm>
            <a:off x="5441475" y="4076800"/>
            <a:ext cx="3390900" cy="1917600"/>
          </a:xfrm>
          <a:prstGeom prst="wedgeRectCallout">
            <a:avLst>
              <a:gd fmla="val -92938" name="adj1"/>
              <a:gd fmla="val 360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These weights are a linear classifier that says </a:t>
            </a:r>
            <a:r>
              <a:rPr i="1" lang="en-US" sz="2400"/>
              <a:t>which</a:t>
            </a:r>
            <a:r>
              <a:rPr lang="en-US" sz="2400"/>
              <a:t> rule to use to answer </a:t>
            </a:r>
            <a:r>
              <a:rPr i="1" lang="en-US" sz="2400"/>
              <a:t>which question</a:t>
            </a:r>
            <a:endParaRPr i="1"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Experiment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Factual Q/A with a KB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17.06 PM.png" id="850" name="Google Shape;85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665940"/>
            <a:ext cx="9017001" cy="2652059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74"/>
          <p:cNvSpPr txBox="1"/>
          <p:nvPr/>
        </p:nvSpPr>
        <p:spPr>
          <a:xfrm>
            <a:off x="311700" y="4631770"/>
            <a:ext cx="8520600" cy="948000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KG is about 420k movie facts + 850k facts about the questions (mentions_entity/2, features/2)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/>
        </p:nvSpPr>
        <p:spPr>
          <a:xfrm>
            <a:off x="-207337" y="199750"/>
            <a:ext cx="38004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did we get here?</a:t>
            </a:r>
            <a:endParaRPr sz="1800"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851" y="2430675"/>
            <a:ext cx="6202900" cy="44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 rotWithShape="1">
          <a:blip r:embed="rId4">
            <a:alphaModFix/>
          </a:blip>
          <a:srcRect b="11410" l="0" r="0" t="0"/>
          <a:stretch/>
        </p:blipFill>
        <p:spPr>
          <a:xfrm>
            <a:off x="4572000" y="83300"/>
            <a:ext cx="4053449" cy="23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3156125" y="2972700"/>
            <a:ext cx="174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2017: 45 Teraflops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(45,000 GFLOPS)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5"/>
          <p:cNvSpPr txBox="1"/>
          <p:nvPr>
            <p:ph type="title"/>
          </p:nvPr>
        </p:nvSpPr>
        <p:spPr>
          <a:xfrm>
            <a:off x="311700" y="2133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Joint entity-linking and QA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</a:rPr>
              <a:t>proposed extension</a:t>
            </a:r>
            <a:endParaRPr sz="3000">
              <a:solidFill>
                <a:srgbClr val="666666"/>
              </a:solidFill>
            </a:endParaRPr>
          </a:p>
        </p:txBody>
      </p:sp>
      <p:sp>
        <p:nvSpPr>
          <p:cNvPr id="858" name="Google Shape;858;p75"/>
          <p:cNvSpPr txBox="1"/>
          <p:nvPr>
            <p:ph idx="1" type="body"/>
          </p:nvPr>
        </p:nvSpPr>
        <p:spPr>
          <a:xfrm>
            <a:off x="311700" y="1536624"/>
            <a:ext cx="8520600" cy="50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answer(Question,Answer)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classification(Question,aboutActedIn),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mentionsEntity(Question,Entity), actedIn(Answer,Entity).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answer(Question,Answer)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classification(Question,aboutDirected),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mentionsEntity(Question,Entity), directed(Answer,Entity).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answer(Question,Answer)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classification(Question,aboutProduced),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mentionsEntity(Question,Entity), produced(Answer,Entity).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...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mentionsEntity(Question,Entity)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containsNGram(Question,NGram), matches(NGram,Name),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possibleName(Entity,Name), </a:t>
            </a:r>
            <a:r>
              <a:rPr i="1" lang="en-US" sz="1800">
                <a:solidFill>
                  <a:srgbClr val="000000"/>
                </a:solidFill>
              </a:rPr>
              <a:t>popular</a:t>
            </a:r>
            <a:r>
              <a:rPr lang="en-US" sz="1800">
                <a:solidFill>
                  <a:srgbClr val="000000"/>
                </a:solidFill>
              </a:rPr>
              <a:t>(Entity).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classification(Question,Y)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containsNGram(Question,NGram), </a:t>
            </a:r>
            <a:r>
              <a:rPr i="1" lang="en-US" sz="1800">
                <a:solidFill>
                  <a:srgbClr val="000000"/>
                </a:solidFill>
              </a:rPr>
              <a:t>indicatesLabel</a:t>
            </a:r>
            <a:r>
              <a:rPr lang="en-US" sz="1800">
                <a:solidFill>
                  <a:srgbClr val="000000"/>
                </a:solidFill>
              </a:rPr>
              <a:t>(NGram,Y).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matches(NGram,Name)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containsWord(NGram,Word), containsWord(Name,Word), </a:t>
            </a:r>
            <a:r>
              <a:rPr i="1" lang="en-US" sz="1800">
                <a:solidFill>
                  <a:srgbClr val="000000"/>
                </a:solidFill>
              </a:rPr>
              <a:t>important</a:t>
            </a:r>
            <a:r>
              <a:rPr lang="en-US" sz="1800">
                <a:solidFill>
                  <a:srgbClr val="000000"/>
                </a:solidFill>
              </a:rPr>
              <a:t>(Word).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Relational Learning Benchmarks</a:t>
            </a:r>
            <a:endParaRPr sz="3600"/>
          </a:p>
        </p:txBody>
      </p:sp>
      <p:pic>
        <p:nvPicPr>
          <p:cNvPr id="865" name="Google Shape;86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9"/>
            <a:ext cx="8679900" cy="258330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76"/>
          <p:cNvSpPr txBox="1"/>
          <p:nvPr/>
        </p:nvSpPr>
        <p:spPr>
          <a:xfrm>
            <a:off x="846450" y="4560475"/>
            <a:ext cx="65124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Theories all learned using ISG (Wang et al, CIKM 2014) and then fixed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Scalability of Inference</a:t>
            </a:r>
            <a:endParaRPr sz="3600"/>
          </a:p>
        </p:txBody>
      </p:sp>
      <p:pic>
        <p:nvPicPr>
          <p:cNvPr id="873" name="Google Shape;87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8"/>
            <a:ext cx="8873624" cy="28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7"/>
          <p:cNvSpPr txBox="1"/>
          <p:nvPr/>
        </p:nvSpPr>
        <p:spPr>
          <a:xfrm>
            <a:off x="1704375" y="4353200"/>
            <a:ext cx="2694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shallow inference task</a:t>
            </a:r>
            <a:endParaRPr sz="1800"/>
          </a:p>
        </p:txBody>
      </p:sp>
      <p:sp>
        <p:nvSpPr>
          <p:cNvPr id="875" name="Google Shape;875;p77"/>
          <p:cNvSpPr txBox="1"/>
          <p:nvPr/>
        </p:nvSpPr>
        <p:spPr>
          <a:xfrm>
            <a:off x="5238900" y="4353200"/>
            <a:ext cx="359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deeply recursive inference task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Scalability of Inference</a:t>
            </a:r>
            <a:endParaRPr sz="3600"/>
          </a:p>
        </p:txBody>
      </p:sp>
      <p:pic>
        <p:nvPicPr>
          <p:cNvPr id="882" name="Google Shape;882;p78"/>
          <p:cNvPicPr preferRelativeResize="0"/>
          <p:nvPr/>
        </p:nvPicPr>
        <p:blipFill rotWithShape="1">
          <a:blip r:embed="rId3">
            <a:alphaModFix/>
          </a:blip>
          <a:srcRect b="6548" l="11294" r="6919" t="8076"/>
          <a:stretch/>
        </p:blipFill>
        <p:spPr>
          <a:xfrm>
            <a:off x="3157075" y="2211150"/>
            <a:ext cx="3217225" cy="3399112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78"/>
          <p:cNvSpPr txBox="1"/>
          <p:nvPr/>
        </p:nvSpPr>
        <p:spPr>
          <a:xfrm>
            <a:off x="1001925" y="2107500"/>
            <a:ext cx="145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cell_2_3</a:t>
            </a:r>
            <a:r>
              <a:rPr lang="en-US"/>
              <a:t> </a:t>
            </a:r>
            <a:endParaRPr/>
          </a:p>
        </p:txBody>
      </p:sp>
      <p:cxnSp>
        <p:nvCxnSpPr>
          <p:cNvPr id="884" name="Google Shape;884;p78"/>
          <p:cNvCxnSpPr/>
          <p:nvPr/>
        </p:nvCxnSpPr>
        <p:spPr>
          <a:xfrm>
            <a:off x="2021125" y="2366625"/>
            <a:ext cx="2591400" cy="742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5" name="Google Shape;885;p78"/>
          <p:cNvSpPr txBox="1"/>
          <p:nvPr/>
        </p:nvSpPr>
        <p:spPr>
          <a:xfrm>
            <a:off x="5545125" y="1356875"/>
            <a:ext cx="3489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edge(cell_2_3, cell_2_4)  0.2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...</a:t>
            </a:r>
            <a:endParaRPr sz="1800"/>
          </a:p>
        </p:txBody>
      </p:sp>
      <p:cxnSp>
        <p:nvCxnSpPr>
          <p:cNvPr id="886" name="Google Shape;886;p78"/>
          <p:cNvCxnSpPr/>
          <p:nvPr/>
        </p:nvCxnSpPr>
        <p:spPr>
          <a:xfrm flipH="1">
            <a:off x="5044075" y="1793500"/>
            <a:ext cx="1602600" cy="1350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7" name="Google Shape;887;p78"/>
          <p:cNvSpPr txBox="1"/>
          <p:nvPr/>
        </p:nvSpPr>
        <p:spPr>
          <a:xfrm>
            <a:off x="791550" y="4004625"/>
            <a:ext cx="145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cell_2_4</a:t>
            </a:r>
            <a:r>
              <a:rPr lang="en-US"/>
              <a:t> </a:t>
            </a:r>
            <a:endParaRPr/>
          </a:p>
        </p:txBody>
      </p:sp>
      <p:cxnSp>
        <p:nvCxnSpPr>
          <p:cNvPr id="888" name="Google Shape;888;p78"/>
          <p:cNvCxnSpPr/>
          <p:nvPr/>
        </p:nvCxnSpPr>
        <p:spPr>
          <a:xfrm flipH="1" rot="10800000">
            <a:off x="1879875" y="3333850"/>
            <a:ext cx="3354300" cy="878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9" name="Google Shape;889;p78"/>
          <p:cNvSpPr txBox="1"/>
          <p:nvPr/>
        </p:nvSpPr>
        <p:spPr>
          <a:xfrm>
            <a:off x="4577750" y="5907900"/>
            <a:ext cx="3489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path(X,Y) :- edge(X,Y)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path(X,Z) :- edge(X,Z),path(Z,Y)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Experiment: Scalability of Inference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79"/>
          <p:cNvSpPr txBox="1"/>
          <p:nvPr/>
        </p:nvSpPr>
        <p:spPr>
          <a:xfrm rot="5400000">
            <a:off x="7399275" y="3342675"/>
            <a:ext cx="2694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shallow </a:t>
            </a:r>
            <a:endParaRPr sz="1800"/>
          </a:p>
        </p:txBody>
      </p:sp>
      <p:sp>
        <p:nvSpPr>
          <p:cNvPr id="897" name="Google Shape;897;p79"/>
          <p:cNvSpPr txBox="1"/>
          <p:nvPr/>
        </p:nvSpPr>
        <p:spPr>
          <a:xfrm rot="5400000">
            <a:off x="6950025" y="5355100"/>
            <a:ext cx="359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recursive </a:t>
            </a:r>
            <a:endParaRPr sz="1800"/>
          </a:p>
        </p:txBody>
      </p:sp>
      <p:pic>
        <p:nvPicPr>
          <p:cNvPr id="898" name="Google Shape;89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5"/>
            <a:ext cx="8520599" cy="35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79"/>
          <p:cNvSpPr txBox="1"/>
          <p:nvPr/>
        </p:nvSpPr>
        <p:spPr>
          <a:xfrm>
            <a:off x="836850" y="5248400"/>
            <a:ext cx="71517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Queries per second: machine with one GPU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eg on query -? path(cell_2_4,Y)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bold is best TensorLog performer - ProPPR italicized if it “wins”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0" name="Google Shape;900;p79"/>
          <p:cNvSpPr/>
          <p:nvPr/>
        </p:nvSpPr>
        <p:spPr>
          <a:xfrm>
            <a:off x="3023050" y="2280250"/>
            <a:ext cx="5234100" cy="269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Experiment: Scalability of Inference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80"/>
          <p:cNvSpPr txBox="1"/>
          <p:nvPr/>
        </p:nvSpPr>
        <p:spPr>
          <a:xfrm rot="5400000">
            <a:off x="7399275" y="3342675"/>
            <a:ext cx="2694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shallow </a:t>
            </a:r>
            <a:endParaRPr sz="1800"/>
          </a:p>
        </p:txBody>
      </p:sp>
      <p:sp>
        <p:nvSpPr>
          <p:cNvPr id="908" name="Google Shape;908;p80"/>
          <p:cNvSpPr txBox="1"/>
          <p:nvPr/>
        </p:nvSpPr>
        <p:spPr>
          <a:xfrm rot="5400000">
            <a:off x="6950025" y="5355100"/>
            <a:ext cx="359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recursive </a:t>
            </a:r>
            <a:endParaRPr sz="1800"/>
          </a:p>
        </p:txBody>
      </p:sp>
      <p:pic>
        <p:nvPicPr>
          <p:cNvPr id="909" name="Google Shape;90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5"/>
            <a:ext cx="8520599" cy="35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80"/>
          <p:cNvSpPr txBox="1"/>
          <p:nvPr/>
        </p:nvSpPr>
        <p:spPr>
          <a:xfrm>
            <a:off x="518225" y="5248400"/>
            <a:ext cx="80673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Queries per second: machine with one GPU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bold/italics is best performer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b=25 means that 25 queries are done in </a:t>
            </a:r>
            <a:r>
              <a:rPr b="1" lang="en-US" sz="1800">
                <a:solidFill>
                  <a:schemeClr val="dk1"/>
                </a:solidFill>
              </a:rPr>
              <a:t>parallel</a:t>
            </a:r>
            <a:r>
              <a:rPr lang="en-US" sz="1800">
                <a:solidFill>
                  <a:schemeClr val="dk1"/>
                </a:solidFill>
              </a:rPr>
              <a:t> (as a “minibatch”)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minibatch paralellization gives large - up to 10x - speedup on </a:t>
            </a:r>
            <a:r>
              <a:rPr b="1" lang="en-US" sz="1800">
                <a:solidFill>
                  <a:schemeClr val="dk1"/>
                </a:solidFill>
              </a:rPr>
              <a:t>one</a:t>
            </a:r>
            <a:r>
              <a:rPr lang="en-US" sz="1800">
                <a:solidFill>
                  <a:schemeClr val="dk1"/>
                </a:solidFill>
              </a:rPr>
              <a:t> core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11" name="Google Shape;911;p80"/>
          <p:cNvSpPr/>
          <p:nvPr/>
        </p:nvSpPr>
        <p:spPr>
          <a:xfrm>
            <a:off x="4871425" y="2280250"/>
            <a:ext cx="3385800" cy="269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Experiment: Scalability of Inference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81"/>
          <p:cNvSpPr txBox="1"/>
          <p:nvPr/>
        </p:nvSpPr>
        <p:spPr>
          <a:xfrm rot="5400000">
            <a:off x="7399275" y="3342675"/>
            <a:ext cx="2694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shallow </a:t>
            </a:r>
            <a:endParaRPr sz="1800"/>
          </a:p>
        </p:txBody>
      </p:sp>
      <p:sp>
        <p:nvSpPr>
          <p:cNvPr id="919" name="Google Shape;919;p81"/>
          <p:cNvSpPr txBox="1"/>
          <p:nvPr/>
        </p:nvSpPr>
        <p:spPr>
          <a:xfrm rot="5400000">
            <a:off x="6950025" y="5355100"/>
            <a:ext cx="359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recursive </a:t>
            </a:r>
            <a:endParaRPr sz="1800"/>
          </a:p>
        </p:txBody>
      </p:sp>
      <p:pic>
        <p:nvPicPr>
          <p:cNvPr id="920" name="Google Shape;9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5"/>
            <a:ext cx="8520599" cy="35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81"/>
          <p:cNvSpPr txBox="1"/>
          <p:nvPr/>
        </p:nvSpPr>
        <p:spPr>
          <a:xfrm>
            <a:off x="836850" y="5248400"/>
            <a:ext cx="77487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Queries per second: machine with one GPU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bold/italics is best performer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b=25 means that 25 queries are done in parallel (as a “minibatch”)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Compared </a:t>
            </a:r>
            <a:r>
              <a:rPr b="1" lang="en-US" sz="1800">
                <a:solidFill>
                  <a:schemeClr val="dk1"/>
                </a:solidFill>
              </a:rPr>
              <a:t>TensorFlow </a:t>
            </a:r>
            <a:r>
              <a:rPr lang="en-US" sz="1800">
                <a:solidFill>
                  <a:schemeClr val="dk1"/>
                </a:solidFill>
              </a:rPr>
              <a:t>and</a:t>
            </a:r>
            <a:r>
              <a:rPr b="1" lang="en-US" sz="1800">
                <a:solidFill>
                  <a:schemeClr val="dk1"/>
                </a:solidFill>
              </a:rPr>
              <a:t> homegrown </a:t>
            </a:r>
            <a:r>
              <a:rPr lang="en-US" sz="1800">
                <a:solidFill>
                  <a:schemeClr val="dk1"/>
                </a:solidFill>
              </a:rPr>
              <a:t>sparse matrix backends ...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2" name="Google Shape;922;p81"/>
          <p:cNvSpPr/>
          <p:nvPr/>
        </p:nvSpPr>
        <p:spPr>
          <a:xfrm>
            <a:off x="6564325" y="2280250"/>
            <a:ext cx="1692900" cy="269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Experiment: Scalability of Inference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82"/>
          <p:cNvSpPr txBox="1"/>
          <p:nvPr/>
        </p:nvSpPr>
        <p:spPr>
          <a:xfrm rot="5400000">
            <a:off x="7399275" y="3342675"/>
            <a:ext cx="2694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shallow </a:t>
            </a:r>
            <a:endParaRPr sz="1800"/>
          </a:p>
        </p:txBody>
      </p:sp>
      <p:sp>
        <p:nvSpPr>
          <p:cNvPr id="930" name="Google Shape;930;p82"/>
          <p:cNvSpPr txBox="1"/>
          <p:nvPr/>
        </p:nvSpPr>
        <p:spPr>
          <a:xfrm rot="5400000">
            <a:off x="6950025" y="5355100"/>
            <a:ext cx="359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recursive </a:t>
            </a:r>
            <a:endParaRPr sz="1800"/>
          </a:p>
        </p:txBody>
      </p:sp>
      <p:pic>
        <p:nvPicPr>
          <p:cNvPr id="931" name="Google Shape;93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5"/>
            <a:ext cx="8520599" cy="35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82"/>
          <p:cNvSpPr txBox="1"/>
          <p:nvPr/>
        </p:nvSpPr>
        <p:spPr>
          <a:xfrm>
            <a:off x="697650" y="5096000"/>
            <a:ext cx="77487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Queries per second: machine with one GPU</a:t>
            </a:r>
            <a:r>
              <a:rPr lang="en-US" sz="1800">
                <a:solidFill>
                  <a:schemeClr val="dk1"/>
                </a:solidFill>
              </a:rPr>
              <a:t> (Titan X, 12Gb)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bold/italics is best performer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b=25 means that 25 queries are done in </a:t>
            </a:r>
            <a:r>
              <a:rPr b="1" lang="en-US" sz="1800">
                <a:solidFill>
                  <a:schemeClr val="dk1"/>
                </a:solidFill>
              </a:rPr>
              <a:t>parallel</a:t>
            </a:r>
            <a:r>
              <a:rPr lang="en-US" sz="1800">
                <a:solidFill>
                  <a:schemeClr val="dk1"/>
                </a:solidFill>
              </a:rPr>
              <a:t> (as a “minibatch”)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Tested TensorFlow and hand-constructed sparse matrix backends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Tested TensorFlow with GPU: </a:t>
            </a:r>
            <a:r>
              <a:rPr b="1" lang="en-US" sz="1800">
                <a:solidFill>
                  <a:schemeClr val="dk1"/>
                </a:solidFill>
              </a:rPr>
              <a:t>only 1.5-2x faster for inference </a:t>
            </a:r>
            <a:r>
              <a:rPr lang="en-US" sz="1800">
                <a:solidFill>
                  <a:schemeClr val="dk1"/>
                </a:solidFill>
              </a:rPr>
              <a:t>and then only on deeper models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Scalability of </a:t>
            </a:r>
            <a:r>
              <a:rPr lang="en-US" sz="3600" u="sng"/>
              <a:t>Learning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83"/>
          <p:cNvSpPr txBox="1"/>
          <p:nvPr/>
        </p:nvSpPr>
        <p:spPr>
          <a:xfrm>
            <a:off x="618000" y="4094075"/>
            <a:ext cx="7748700" cy="22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Task: learn grid transition weights so that transitive closure operations perform a particular navigational goal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Go from cell to closest “landmark” cell, like (10,10) or (30,50)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Minibatch size of 25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25 by 25 grid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Learning is</a:t>
            </a:r>
            <a:r>
              <a:rPr i="1" lang="en-US" sz="1800"/>
              <a:t> </a:t>
            </a:r>
            <a:r>
              <a:rPr b="1" i="1" lang="en-US" sz="1800"/>
              <a:t>much faster</a:t>
            </a:r>
            <a:r>
              <a:rPr i="1" lang="en-US" sz="1800"/>
              <a:t> </a:t>
            </a:r>
            <a:r>
              <a:rPr lang="en-US" sz="1800"/>
              <a:t>with TensorFlow and with GPUs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Architected for learning/repeated passes over data with same code</a:t>
            </a:r>
            <a:endParaRPr sz="1800"/>
          </a:p>
        </p:txBody>
      </p:sp>
      <p:pic>
        <p:nvPicPr>
          <p:cNvPr id="940" name="Google Shape;94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7"/>
            <a:ext cx="8679900" cy="22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</a:t>
            </a:r>
            <a:r>
              <a:rPr lang="en-US" sz="3600" u="sng"/>
              <a:t>Robustness</a:t>
            </a:r>
            <a:r>
              <a:rPr lang="en-US" sz="3600"/>
              <a:t> of Learning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84"/>
          <p:cNvSpPr txBox="1"/>
          <p:nvPr/>
        </p:nvSpPr>
        <p:spPr>
          <a:xfrm>
            <a:off x="618000" y="4094075"/>
            <a:ext cx="77487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/>
              <a:t>Tune parameters on 16x16 grid task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Run same parameters on larger grids (deeper inference, different architecture networks)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Compare </a:t>
            </a:r>
            <a:r>
              <a:rPr b="1" lang="en-US" sz="1800"/>
              <a:t>homegrown gradient descent </a:t>
            </a:r>
            <a:r>
              <a:rPr lang="en-US" sz="1800"/>
              <a:t>and well-tuned Adagrad (Tensorflow implementation)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Adagrad is more robust and faster</a:t>
            </a:r>
            <a:endParaRPr sz="1800"/>
          </a:p>
        </p:txBody>
      </p:sp>
      <p:pic>
        <p:nvPicPr>
          <p:cNvPr id="948" name="Google Shape;94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7"/>
            <a:ext cx="8080000" cy="2439888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4"/>
          <p:cNvSpPr/>
          <p:nvPr/>
        </p:nvSpPr>
        <p:spPr>
          <a:xfrm>
            <a:off x="6115300" y="1671725"/>
            <a:ext cx="2117100" cy="21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51525" cy="34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-272037" y="3644925"/>
            <a:ext cx="38004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did we get here?</a:t>
            </a:r>
            <a:endParaRPr sz="1800"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4">
            <a:alphaModFix/>
          </a:blip>
          <a:srcRect b="0" l="0" r="42022" t="0"/>
          <a:stretch/>
        </p:blipFill>
        <p:spPr>
          <a:xfrm>
            <a:off x="3687513" y="3429000"/>
            <a:ext cx="5163251" cy="28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28" y="4298450"/>
            <a:ext cx="2322050" cy="23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7525" y="152400"/>
            <a:ext cx="4697769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5700600" y="2794800"/>
            <a:ext cx="2684700" cy="481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run </a:t>
            </a:r>
            <a:r>
              <a:rPr b="1" lang="en-US" sz="1800"/>
              <a:t>Hadoop, Spark, ...</a:t>
            </a:r>
            <a:endParaRPr b="1" sz="1800"/>
          </a:p>
        </p:txBody>
      </p:sp>
      <p:sp>
        <p:nvSpPr>
          <p:cNvPr id="186" name="Google Shape;186;p31"/>
          <p:cNvSpPr txBox="1"/>
          <p:nvPr/>
        </p:nvSpPr>
        <p:spPr>
          <a:xfrm>
            <a:off x="5050500" y="5783300"/>
            <a:ext cx="3800400" cy="481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run a big pile of linear algebra</a:t>
            </a:r>
            <a:endParaRPr b="1" sz="1800"/>
          </a:p>
        </p:txBody>
      </p:sp>
      <p:cxnSp>
        <p:nvCxnSpPr>
          <p:cNvPr id="187" name="Google Shape;187;p31"/>
          <p:cNvCxnSpPr/>
          <p:nvPr/>
        </p:nvCxnSpPr>
        <p:spPr>
          <a:xfrm flipH="1">
            <a:off x="639225" y="4353200"/>
            <a:ext cx="2262900" cy="19692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Extensions</a:t>
            </a:r>
            <a:endParaRPr/>
          </a:p>
        </p:txBody>
      </p:sp>
      <p:sp>
        <p:nvSpPr>
          <p:cNvPr id="956" name="Google Shape;956;p8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Learning Other Semantics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86"/>
          <p:cNvSpPr txBox="1"/>
          <p:nvPr/>
        </p:nvSpPr>
        <p:spPr>
          <a:xfrm>
            <a:off x="203200" y="1403049"/>
            <a:ext cx="8730000" cy="2701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is now via a numeric function: 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{b:uncle(a,b)}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true and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[b]=confidence in uncle(a,b)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function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to target proof-count values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loss(g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crossEntropy(</a:t>
            </a: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x)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86"/>
          <p:cNvSpPr txBox="1"/>
          <p:nvPr/>
        </p:nvSpPr>
        <p:spPr>
          <a:xfrm>
            <a:off x="495150" y="4501025"/>
            <a:ext cx="6338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softmax </a:t>
            </a:r>
            <a:r>
              <a:rPr i="1" lang="en-US" sz="2400"/>
              <a:t>normalizes</a:t>
            </a:r>
            <a:r>
              <a:rPr lang="en-US" sz="2400"/>
              <a:t> the proof counts </a:t>
            </a:r>
            <a:r>
              <a:rPr b="1" lang="en-US" sz="2400"/>
              <a:t>y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you learn a </a:t>
            </a:r>
            <a:r>
              <a:rPr i="1" lang="en-US" sz="2400"/>
              <a:t>conditional</a:t>
            </a:r>
            <a:r>
              <a:rPr lang="en-US" sz="2400"/>
              <a:t> distribution P(</a:t>
            </a:r>
            <a:r>
              <a:rPr b="1" lang="en-US" sz="2400"/>
              <a:t>y</a:t>
            </a:r>
            <a:r>
              <a:rPr lang="en-US" sz="2400"/>
              <a:t>|</a:t>
            </a:r>
            <a:r>
              <a:rPr b="1" lang="en-US" sz="2400"/>
              <a:t>x</a:t>
            </a:r>
            <a:r>
              <a:rPr lang="en-US" sz="2400"/>
              <a:t>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i.e. sum of </a:t>
            </a:r>
            <a:r>
              <a:rPr b="1" lang="en-US" sz="2400"/>
              <a:t>y’</a:t>
            </a:r>
            <a:r>
              <a:rPr lang="en-US" sz="2400"/>
              <a:t>s will be 1.0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can rank people by confidence in being “Bob’s uncle” but can’t tell </a:t>
            </a:r>
            <a:r>
              <a:rPr i="1" lang="en-US" sz="2400"/>
              <a:t>how many uncles</a:t>
            </a:r>
            <a:r>
              <a:rPr lang="en-US" sz="2400"/>
              <a:t> Bob has</a:t>
            </a:r>
            <a:endParaRPr sz="2400"/>
          </a:p>
        </p:txBody>
      </p:sp>
      <p:sp>
        <p:nvSpPr>
          <p:cNvPr id="965" name="Google Shape;965;p86"/>
          <p:cNvSpPr txBox="1"/>
          <p:nvPr/>
        </p:nvSpPr>
        <p:spPr>
          <a:xfrm>
            <a:off x="7154200" y="4798125"/>
            <a:ext cx="17790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(but it’s great to optimize!)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Key point: flexibility is </a:t>
            </a:r>
            <a:r>
              <a:rPr b="1" lang="en-US" sz="3600"/>
              <a:t>free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7"/>
          <p:cNvSpPr txBox="1"/>
          <p:nvPr/>
        </p:nvSpPr>
        <p:spPr>
          <a:xfrm>
            <a:off x="203200" y="1403049"/>
            <a:ext cx="8730000" cy="2701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is now via a numeric function: 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{b:uncle(a,b)}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true and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[b]=confidence in uncle(a,b)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function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to target proof-count values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loss(g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crossEntropy(</a:t>
            </a: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sigmoid(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g(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+ b</a:t>
            </a: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87"/>
          <p:cNvSpPr txBox="1"/>
          <p:nvPr/>
        </p:nvSpPr>
        <p:spPr>
          <a:xfrm>
            <a:off x="203200" y="4501025"/>
            <a:ext cx="8814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Alternative: convert weighted proofcounts to an </a:t>
            </a:r>
            <a:r>
              <a:rPr i="1" lang="en-US" sz="2400"/>
              <a:t>arbitrary </a:t>
            </a:r>
            <a:r>
              <a:rPr i="1" lang="en-US" sz="2400"/>
              <a:t>distribution</a:t>
            </a:r>
            <a:r>
              <a:rPr lang="en-US" sz="2400"/>
              <a:t> - e.g. with a biased sigmoid - and assess loss relative to that.  </a:t>
            </a:r>
            <a:r>
              <a:rPr i="1" lang="en-US" sz="2400"/>
              <a:t>Loss function changes, learning still “free”.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Then you can learn to match an arbitrary target distribution.</a:t>
            </a:r>
            <a:endParaRPr sz="2400"/>
          </a:p>
        </p:txBody>
      </p:sp>
      <p:grpSp>
        <p:nvGrpSpPr>
          <p:cNvPr id="974" name="Google Shape;974;p87"/>
          <p:cNvGrpSpPr/>
          <p:nvPr/>
        </p:nvGrpSpPr>
        <p:grpSpPr>
          <a:xfrm>
            <a:off x="6443225" y="150675"/>
            <a:ext cx="2573850" cy="3442200"/>
            <a:chOff x="6443225" y="150675"/>
            <a:chExt cx="2573850" cy="3442200"/>
          </a:xfrm>
        </p:grpSpPr>
        <p:cxnSp>
          <p:nvCxnSpPr>
            <p:cNvPr id="975" name="Google Shape;975;p87"/>
            <p:cNvCxnSpPr>
              <a:stCxn id="976" idx="2"/>
            </p:cNvCxnSpPr>
            <p:nvPr/>
          </p:nvCxnSpPr>
          <p:spPr>
            <a:xfrm flipH="1">
              <a:off x="6443225" y="1403175"/>
              <a:ext cx="1701600" cy="2189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76" name="Google Shape;976;p87"/>
            <p:cNvSpPr txBox="1"/>
            <p:nvPr/>
          </p:nvSpPr>
          <p:spPr>
            <a:xfrm>
              <a:off x="7272575" y="150675"/>
              <a:ext cx="1744500" cy="12525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Adding logistic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regression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“on top” of TensorLog</a:t>
              </a:r>
              <a:endParaRPr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alternative semantics</a:t>
            </a:r>
            <a:endParaRPr/>
          </a:p>
        </p:txBody>
      </p:sp>
      <p:sp>
        <p:nvSpPr>
          <p:cNvPr id="983" name="Google Shape;983;p8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/>
              <a:t>Recall proof-counting was compared</a:t>
            </a:r>
            <a:r>
              <a:rPr lang="en-US" sz="2400"/>
              <a:t> to </a:t>
            </a:r>
            <a:r>
              <a:rPr b="1" lang="en-US" sz="2400"/>
              <a:t>model-counting</a:t>
            </a:r>
            <a:r>
              <a:rPr lang="en-US" sz="2400"/>
              <a:t> systems (eg ProbLog2) where conceptually</a:t>
            </a:r>
            <a:endParaRPr sz="2400"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There is a distribution Pr(KG) over KGs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Tuple-independence: draw a KG by picking each fact </a:t>
            </a:r>
            <a:r>
              <a:rPr i="1" lang="en-US" sz="2400"/>
              <a:t>f </a:t>
            </a:r>
            <a:r>
              <a:rPr lang="en-US" sz="2400"/>
              <a:t>with probability </a:t>
            </a:r>
            <a:r>
              <a:rPr i="1" lang="en-US" sz="2400"/>
              <a:t>w</a:t>
            </a:r>
            <a:r>
              <a:rPr baseline="-25000" i="1" lang="en-US" sz="2400"/>
              <a:t>f</a:t>
            </a:r>
            <a:r>
              <a:rPr lang="en-US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probability of a fact </a:t>
            </a:r>
            <a:r>
              <a:rPr i="1" lang="en-US" sz="2400"/>
              <a:t>f’ </a:t>
            </a:r>
            <a:r>
              <a:rPr lang="en-US" sz="2400"/>
              <a:t>is the probability T+KG’ implies </a:t>
            </a:r>
            <a:r>
              <a:rPr i="1" lang="en-US" sz="2400"/>
              <a:t>f’</a:t>
            </a:r>
            <a:r>
              <a:rPr lang="en-US" sz="2400"/>
              <a:t>, for a KG’ is drawn from Pr(KG) 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/>
              <a:t>Experiments: for grid world, estimate Pr(path(a,b)) using a sample of 1M random KG/grids drawn from the tuple-independence model</a:t>
            </a:r>
            <a:endParaRPr sz="2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9"/>
          <p:cNvSpPr txBox="1"/>
          <p:nvPr>
            <p:ph type="title"/>
          </p:nvPr>
        </p:nvSpPr>
        <p:spPr>
          <a:xfrm>
            <a:off x="380800" y="12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Learning Alternate Semantics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89"/>
          <p:cNvSpPr txBox="1"/>
          <p:nvPr/>
        </p:nvSpPr>
        <p:spPr>
          <a:xfrm>
            <a:off x="495150" y="1239150"/>
            <a:ext cx="42336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Experiment: learn grid-transition weights to approximate ProbLog2’s inference weights.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Error drops by factor of 10x.</a:t>
            </a:r>
            <a:endParaRPr sz="2400"/>
          </a:p>
        </p:txBody>
      </p:sp>
      <p:pic>
        <p:nvPicPr>
          <p:cNvPr id="991" name="Google Shape;991;p89"/>
          <p:cNvPicPr preferRelativeResize="0"/>
          <p:nvPr/>
        </p:nvPicPr>
        <p:blipFill rotWithShape="1">
          <a:blip r:embed="rId3">
            <a:alphaModFix/>
          </a:blip>
          <a:srcRect b="0" l="4115" r="50203" t="7278"/>
          <a:stretch/>
        </p:blipFill>
        <p:spPr>
          <a:xfrm>
            <a:off x="4572000" y="1239148"/>
            <a:ext cx="4572001" cy="568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89"/>
          <p:cNvPicPr preferRelativeResize="0"/>
          <p:nvPr/>
        </p:nvPicPr>
        <p:blipFill rotWithShape="1">
          <a:blip r:embed="rId3">
            <a:alphaModFix/>
          </a:blip>
          <a:srcRect b="1436" l="46738" r="19674" t="65764"/>
          <a:stretch/>
        </p:blipFill>
        <p:spPr>
          <a:xfrm>
            <a:off x="0" y="3800400"/>
            <a:ext cx="4728751" cy="28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0"/>
          <p:cNvSpPr txBox="1"/>
          <p:nvPr>
            <p:ph type="title"/>
          </p:nvPr>
        </p:nvSpPr>
        <p:spPr>
          <a:xfrm>
            <a:off x="380800" y="12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Learning Alternate Semantics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90"/>
          <p:cNvSpPr txBox="1"/>
          <p:nvPr/>
        </p:nvSpPr>
        <p:spPr>
          <a:xfrm>
            <a:off x="495150" y="1239150"/>
            <a:ext cx="42336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Experiment: learn grid-transition weights to approximate ProbLog2’s inference weights.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Error drops by factor of 10x.</a:t>
            </a:r>
            <a:endParaRPr sz="2400"/>
          </a:p>
        </p:txBody>
      </p:sp>
      <p:pic>
        <p:nvPicPr>
          <p:cNvPr id="1000" name="Google Shape;1000;p90"/>
          <p:cNvPicPr preferRelativeResize="0"/>
          <p:nvPr/>
        </p:nvPicPr>
        <p:blipFill rotWithShape="1">
          <a:blip r:embed="rId3">
            <a:alphaModFix/>
          </a:blip>
          <a:srcRect b="34066" l="51510" r="-713" t="4816"/>
          <a:stretch/>
        </p:blipFill>
        <p:spPr>
          <a:xfrm>
            <a:off x="4646850" y="1028675"/>
            <a:ext cx="4924525" cy="37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90"/>
          <p:cNvPicPr preferRelativeResize="0"/>
          <p:nvPr/>
        </p:nvPicPr>
        <p:blipFill rotWithShape="1">
          <a:blip r:embed="rId3">
            <a:alphaModFix/>
          </a:blip>
          <a:srcRect b="1436" l="46738" r="19674" t="65764"/>
          <a:stretch/>
        </p:blipFill>
        <p:spPr>
          <a:xfrm>
            <a:off x="0" y="3800400"/>
            <a:ext cx="4728751" cy="28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Learning Representations</a:t>
            </a:r>
            <a:endParaRPr sz="3600"/>
          </a:p>
        </p:txBody>
      </p:sp>
      <p:pic>
        <p:nvPicPr>
          <p:cNvPr id="1008" name="Google Shape;1008;p91"/>
          <p:cNvPicPr preferRelativeResize="0"/>
          <p:nvPr/>
        </p:nvPicPr>
        <p:blipFill rotWithShape="1">
          <a:blip r:embed="rId3">
            <a:alphaModFix/>
          </a:blip>
          <a:srcRect b="6548" l="11294" r="6919" t="8076"/>
          <a:stretch/>
        </p:blipFill>
        <p:spPr>
          <a:xfrm>
            <a:off x="3157075" y="2211150"/>
            <a:ext cx="3217225" cy="3399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91"/>
          <p:cNvSpPr txBox="1"/>
          <p:nvPr/>
        </p:nvSpPr>
        <p:spPr>
          <a:xfrm>
            <a:off x="1001925" y="2107500"/>
            <a:ext cx="145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cell_2_3</a:t>
            </a:r>
            <a:r>
              <a:rPr lang="en-US"/>
              <a:t> </a:t>
            </a:r>
            <a:endParaRPr/>
          </a:p>
        </p:txBody>
      </p:sp>
      <p:cxnSp>
        <p:nvCxnSpPr>
          <p:cNvPr id="1010" name="Google Shape;1010;p91"/>
          <p:cNvCxnSpPr/>
          <p:nvPr/>
        </p:nvCxnSpPr>
        <p:spPr>
          <a:xfrm>
            <a:off x="2021125" y="2366625"/>
            <a:ext cx="2591400" cy="742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1" name="Google Shape;1011;p91"/>
          <p:cNvSpPr txBox="1"/>
          <p:nvPr/>
        </p:nvSpPr>
        <p:spPr>
          <a:xfrm>
            <a:off x="4474100" y="1356875"/>
            <a:ext cx="3489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edge(cell_2_3, cell_2_4)  0.2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...</a:t>
            </a:r>
            <a:endParaRPr sz="1800"/>
          </a:p>
        </p:txBody>
      </p:sp>
      <p:cxnSp>
        <p:nvCxnSpPr>
          <p:cNvPr id="1012" name="Google Shape;1012;p91"/>
          <p:cNvCxnSpPr/>
          <p:nvPr/>
        </p:nvCxnSpPr>
        <p:spPr>
          <a:xfrm flipH="1">
            <a:off x="5044075" y="1793500"/>
            <a:ext cx="1602600" cy="1350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3" name="Google Shape;1013;p91"/>
          <p:cNvSpPr txBox="1"/>
          <p:nvPr/>
        </p:nvSpPr>
        <p:spPr>
          <a:xfrm>
            <a:off x="791550" y="4004625"/>
            <a:ext cx="145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cell_2_4</a:t>
            </a:r>
            <a:r>
              <a:rPr lang="en-US"/>
              <a:t> </a:t>
            </a:r>
            <a:endParaRPr/>
          </a:p>
        </p:txBody>
      </p:sp>
      <p:cxnSp>
        <p:nvCxnSpPr>
          <p:cNvPr id="1014" name="Google Shape;1014;p91"/>
          <p:cNvCxnSpPr/>
          <p:nvPr/>
        </p:nvCxnSpPr>
        <p:spPr>
          <a:xfrm flipH="1" rot="10800000">
            <a:off x="1879875" y="3333850"/>
            <a:ext cx="3354300" cy="878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5" name="Google Shape;1015;p91"/>
          <p:cNvSpPr txBox="1"/>
          <p:nvPr/>
        </p:nvSpPr>
        <p:spPr>
          <a:xfrm>
            <a:off x="4577750" y="5907900"/>
            <a:ext cx="3489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path(X,Y) :- edge(X,Y)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path(X,Z) :- edge(X,Z),path(Z,Y)</a:t>
            </a:r>
            <a:endParaRPr sz="1800"/>
          </a:p>
        </p:txBody>
      </p:sp>
      <p:cxnSp>
        <p:nvCxnSpPr>
          <p:cNvPr id="1016" name="Google Shape;1016;p91"/>
          <p:cNvCxnSpPr/>
          <p:nvPr/>
        </p:nvCxnSpPr>
        <p:spPr>
          <a:xfrm flipH="1">
            <a:off x="7169000" y="1416525"/>
            <a:ext cx="362700" cy="3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7" name="Google Shape;1017;p91"/>
          <p:cNvSpPr txBox="1"/>
          <p:nvPr/>
        </p:nvSpPr>
        <p:spPr>
          <a:xfrm>
            <a:off x="6823450" y="2072950"/>
            <a:ext cx="21765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Replace learnable weight 0.2 with a function of </a:t>
            </a:r>
            <a:r>
              <a:rPr i="1" lang="en-US" sz="1800"/>
              <a:t>learned</a:t>
            </a:r>
            <a:r>
              <a:rPr lang="en-US" sz="1800"/>
              <a:t> </a:t>
            </a:r>
            <a:r>
              <a:rPr i="1" lang="en-US" sz="1800"/>
              <a:t>representations</a:t>
            </a:r>
            <a:r>
              <a:rPr lang="en-US" sz="1800"/>
              <a:t> of cell_2_3 and cell_2_4.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Each cell </a:t>
            </a:r>
            <a:r>
              <a:rPr i="1" lang="en-US" sz="1800"/>
              <a:t>i</a:t>
            </a:r>
            <a:r>
              <a:rPr lang="en-US" sz="1800"/>
              <a:t> has a </a:t>
            </a:r>
            <a:r>
              <a:rPr i="1" lang="en-US" sz="1800"/>
              <a:t>learned vector representation</a:t>
            </a:r>
            <a:r>
              <a:rPr lang="en-US" sz="1800"/>
              <a:t> </a:t>
            </a:r>
            <a:r>
              <a:rPr b="1" lang="en-US" sz="1800"/>
              <a:t>e</a:t>
            </a:r>
            <a:r>
              <a:rPr lang="en-US" sz="1200"/>
              <a:t>i</a:t>
            </a:r>
            <a:endParaRPr sz="1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2"/>
          <p:cNvSpPr txBox="1"/>
          <p:nvPr>
            <p:ph type="title"/>
          </p:nvPr>
        </p:nvSpPr>
        <p:spPr>
          <a:xfrm>
            <a:off x="380800" y="12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Learning Representations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92"/>
          <p:cNvSpPr txBox="1"/>
          <p:nvPr/>
        </p:nvSpPr>
        <p:spPr>
          <a:xfrm>
            <a:off x="495150" y="1239150"/>
            <a:ext cx="82977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Experiment: learn a neural model for grid-transition weights.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edge(cell1, cell2)  =  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log(1 + exp(sum_d (</a:t>
            </a:r>
            <a:r>
              <a:rPr b="1" lang="en-US" sz="2400"/>
              <a:t>e</a:t>
            </a:r>
            <a:r>
              <a:rPr b="1" lang="en-US"/>
              <a:t>1</a:t>
            </a:r>
            <a:r>
              <a:rPr lang="en-US" sz="2400"/>
              <a:t>[d] - </a:t>
            </a:r>
            <a:r>
              <a:rPr b="1" lang="en-US" sz="2400">
                <a:solidFill>
                  <a:schemeClr val="dk1"/>
                </a:solidFill>
              </a:rPr>
              <a:t>e</a:t>
            </a:r>
            <a:r>
              <a:rPr b="1" lang="en-US">
                <a:solidFill>
                  <a:schemeClr val="dk1"/>
                </a:solidFill>
              </a:rPr>
              <a:t>2 </a:t>
            </a:r>
            <a:r>
              <a:rPr lang="en-US" sz="2400"/>
              <a:t>[d]))   * M[cell1,cell2]</a:t>
            </a:r>
            <a:endParaRPr sz="2400"/>
          </a:p>
        </p:txBody>
      </p:sp>
      <p:cxnSp>
        <p:nvCxnSpPr>
          <p:cNvPr id="1025" name="Google Shape;1025;p92"/>
          <p:cNvCxnSpPr/>
          <p:nvPr/>
        </p:nvCxnSpPr>
        <p:spPr>
          <a:xfrm rot="10800000">
            <a:off x="4571950" y="2798500"/>
            <a:ext cx="1202700" cy="148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" name="Google Shape;1026;p92"/>
          <p:cNvSpPr txBox="1"/>
          <p:nvPr/>
        </p:nvSpPr>
        <p:spPr>
          <a:xfrm>
            <a:off x="5061425" y="4180450"/>
            <a:ext cx="24555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Manhattan distance</a:t>
            </a:r>
            <a:r>
              <a:rPr lang="en-US" sz="1800"/>
              <a:t> in embedding space, but </a:t>
            </a:r>
            <a:r>
              <a:rPr b="1" lang="en-US" sz="1800"/>
              <a:t>directional</a:t>
            </a:r>
            <a:r>
              <a:rPr lang="en-US" sz="1800"/>
              <a:t>: want weights to encourage transitions </a:t>
            </a:r>
            <a:r>
              <a:rPr b="1" lang="en-US" sz="1800"/>
              <a:t>toward</a:t>
            </a:r>
            <a:r>
              <a:rPr lang="en-US" sz="1800"/>
              <a:t> the target cell.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7" name="Google Shape;1027;p92"/>
          <p:cNvSpPr txBox="1"/>
          <p:nvPr/>
        </p:nvSpPr>
        <p:spPr>
          <a:xfrm>
            <a:off x="6445900" y="3279100"/>
            <a:ext cx="24555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0,1 mask so only grid edges are considered</a:t>
            </a:r>
            <a:endParaRPr sz="1800"/>
          </a:p>
        </p:txBody>
      </p:sp>
      <p:cxnSp>
        <p:nvCxnSpPr>
          <p:cNvPr id="1028" name="Google Shape;1028;p92"/>
          <p:cNvCxnSpPr>
            <a:stCxn id="1027" idx="0"/>
          </p:cNvCxnSpPr>
          <p:nvPr/>
        </p:nvCxnSpPr>
        <p:spPr>
          <a:xfrm rot="10800000">
            <a:off x="7004650" y="2798500"/>
            <a:ext cx="669000" cy="48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92"/>
          <p:cNvSpPr txBox="1"/>
          <p:nvPr/>
        </p:nvSpPr>
        <p:spPr>
          <a:xfrm>
            <a:off x="120925" y="3351275"/>
            <a:ext cx="4802400" cy="314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Averaged over 10 trials, 10x10 grid, 100 epochs.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Accuracy </a:t>
            </a:r>
            <a:r>
              <a:rPr b="1" lang="en-US" sz="2400"/>
              <a:t>97.8%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Accuracy of baseline: </a:t>
            </a:r>
            <a:r>
              <a:rPr b="1" lang="en-US" sz="2400"/>
              <a:t>85</a:t>
            </a:r>
            <a:r>
              <a:rPr b="1" lang="en-US" sz="2400"/>
              <a:t>.8%</a:t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(one weight per edge)</a:t>
            </a:r>
            <a:endParaRPr sz="2400"/>
          </a:p>
        </p:txBody>
      </p:sp>
      <p:cxnSp>
        <p:nvCxnSpPr>
          <p:cNvPr id="1030" name="Google Shape;1030;p92"/>
          <p:cNvCxnSpPr/>
          <p:nvPr/>
        </p:nvCxnSpPr>
        <p:spPr>
          <a:xfrm>
            <a:off x="760075" y="2902125"/>
            <a:ext cx="200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1" name="Google Shape;1031;p92"/>
          <p:cNvSpPr txBox="1"/>
          <p:nvPr/>
        </p:nvSpPr>
        <p:spPr>
          <a:xfrm>
            <a:off x="760075" y="2825925"/>
            <a:ext cx="2867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makes edge score positive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9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Extension (Neural ILP)</a:t>
            </a:r>
            <a:endParaRPr/>
          </a:p>
        </p:txBody>
      </p:sp>
      <p:sp>
        <p:nvSpPr>
          <p:cNvPr id="1038" name="Google Shape;1038;p9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Fang Yang, Zhilin Yang</a:t>
            </a:r>
            <a:endParaRPr/>
          </a:p>
        </p:txBody>
      </p:sp>
      <p:pic>
        <p:nvPicPr>
          <p:cNvPr id="1039" name="Google Shape;1039;p93"/>
          <p:cNvPicPr preferRelativeResize="0"/>
          <p:nvPr/>
        </p:nvPicPr>
        <p:blipFill rotWithShape="1">
          <a:blip r:embed="rId3">
            <a:alphaModFix/>
          </a:blip>
          <a:srcRect b="0" l="22087" r="29537" t="34776"/>
          <a:stretch/>
        </p:blipFill>
        <p:spPr>
          <a:xfrm>
            <a:off x="2452575" y="4824725"/>
            <a:ext cx="2050500" cy="18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850" y="4824725"/>
            <a:ext cx="1447343" cy="18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rules for TensorLog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94"/>
          <p:cNvSpPr txBox="1"/>
          <p:nvPr>
            <p:ph idx="1" type="body"/>
          </p:nvPr>
        </p:nvSpPr>
        <p:spPr>
          <a:xfrm>
            <a:off x="147025" y="3429000"/>
            <a:ext cx="5349600" cy="31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734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idea:</a:t>
            </a:r>
            <a:endParaRPr sz="2400"/>
          </a:p>
          <a:p>
            <a:pPr indent="-273685" lvl="1" marL="7429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TensorLog programs are compiled to a sequence of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differentiable operators</a:t>
            </a:r>
            <a:endParaRPr sz="2400"/>
          </a:p>
          <a:p>
            <a:pPr indent="-273685" lvl="1" marL="7429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operator is applied to a memory location ~= logical variable</a:t>
            </a:r>
            <a:endParaRPr sz="2400"/>
          </a:p>
          <a:p>
            <a:pPr indent="-30734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sequence with a neural controller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15.44 PM.png" id="1047" name="Google Shape;1047;p94"/>
          <p:cNvPicPr preferRelativeResize="0"/>
          <p:nvPr/>
        </p:nvPicPr>
        <p:blipFill rotWithShape="1">
          <a:blip r:embed="rId3">
            <a:alphaModFix/>
          </a:blip>
          <a:srcRect b="0" l="0" r="55555" t="33235"/>
          <a:stretch/>
        </p:blipFill>
        <p:spPr>
          <a:xfrm>
            <a:off x="5496625" y="3963023"/>
            <a:ext cx="3647376" cy="23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94"/>
          <p:cNvSpPr txBox="1"/>
          <p:nvPr/>
        </p:nvSpPr>
        <p:spPr>
          <a:xfrm>
            <a:off x="930475" y="1417650"/>
            <a:ext cx="7633500" cy="19389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only examples: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uncle(liam,Y): Y should be {“bob”}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aunt(liam,Y):Y should be {“mary, “sue”}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full model (parameters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rules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of what</a:t>
            </a:r>
            <a:r>
              <a:rPr lang="en-US"/>
              <a:t> neural nets can do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536624"/>
            <a:ext cx="8520600" cy="52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Essex rounded Cape Horn in January 1820 after a five-week transit, which was extremely slow. Combined with the unsettling earlier incident, the crew began to talk of ill omens. …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Task for trained system: </a:t>
            </a:r>
            <a:r>
              <a:rPr lang="en-US"/>
              <a:t>formulate a </a:t>
            </a:r>
            <a:r>
              <a:rPr b="1" lang="en-US"/>
              <a:t>question</a:t>
            </a:r>
            <a:r>
              <a:rPr lang="en-US"/>
              <a:t> based on this passage with </a:t>
            </a:r>
            <a:r>
              <a:rPr b="1" lang="en-US"/>
              <a:t>answer</a:t>
            </a:r>
            <a:r>
              <a:rPr lang="en-US"/>
              <a:t> </a:t>
            </a:r>
            <a:r>
              <a:rPr i="1" lang="en-US"/>
              <a:t>January 1820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Result</a:t>
            </a:r>
            <a:r>
              <a:rPr lang="en-US"/>
              <a:t>: ….?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rules for TensorLog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37.46 PM.png" id="1054" name="Google Shape;1054;p95"/>
          <p:cNvPicPr preferRelativeResize="0"/>
          <p:nvPr/>
        </p:nvPicPr>
        <p:blipFill rotWithShape="1">
          <a:blip r:embed="rId3">
            <a:alphaModFix/>
          </a:blip>
          <a:srcRect b="0" l="0" r="5748" t="0"/>
          <a:stretch/>
        </p:blipFill>
        <p:spPr>
          <a:xfrm>
            <a:off x="0" y="1950944"/>
            <a:ext cx="6260353" cy="30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5"/>
          <p:cNvSpPr txBox="1"/>
          <p:nvPr/>
        </p:nvSpPr>
        <p:spPr>
          <a:xfrm>
            <a:off x="4398681" y="1417638"/>
            <a:ext cx="4467412" cy="830997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controller: reads p,a at each time step in computing Y : p(a,Y)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95"/>
          <p:cNvSpPr txBox="1"/>
          <p:nvPr/>
        </p:nvSpPr>
        <p:spPr>
          <a:xfrm>
            <a:off x="1024963" y="5011644"/>
            <a:ext cx="4467412" cy="1569660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memory  cell allocated at each time step: contents are formed by attention over ops and previous memory cells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95"/>
          <p:cNvSpPr txBox="1"/>
          <p:nvPr/>
        </p:nvSpPr>
        <p:spPr>
          <a:xfrm>
            <a:off x="457199" y="1417638"/>
            <a:ext cx="2112683" cy="1569660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output is attention over memory cells after T steps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95"/>
          <p:cNvSpPr txBox="1"/>
          <p:nvPr/>
        </p:nvSpPr>
        <p:spPr>
          <a:xfrm>
            <a:off x="6672730" y="2617966"/>
            <a:ext cx="2306918" cy="1200328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status: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rules only,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KB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15.44 PM.png" id="1059" name="Google Shape;1059;p95"/>
          <p:cNvPicPr preferRelativeResize="0"/>
          <p:nvPr/>
        </p:nvPicPr>
        <p:blipFill rotWithShape="1">
          <a:blip r:embed="rId4">
            <a:alphaModFix/>
          </a:blip>
          <a:srcRect b="0" l="0" r="55555" t="33235"/>
          <a:stretch/>
        </p:blipFill>
        <p:spPr>
          <a:xfrm>
            <a:off x="5901450" y="4738575"/>
            <a:ext cx="3238299" cy="211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50" y="76200"/>
            <a:ext cx="7260466" cy="67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for Neural Inductive Logic Programming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1" name="Google Shape;1071;p97"/>
          <p:cNvPicPr preferRelativeResize="0"/>
          <p:nvPr/>
        </p:nvPicPr>
        <p:blipFill rotWithShape="1">
          <a:blip r:embed="rId3">
            <a:alphaModFix/>
          </a:blip>
          <a:srcRect b="0" l="0" r="11150" t="0"/>
          <a:stretch/>
        </p:blipFill>
        <p:spPr>
          <a:xfrm>
            <a:off x="733600" y="2064150"/>
            <a:ext cx="7621974" cy="4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97"/>
          <p:cNvSpPr/>
          <p:nvPr/>
        </p:nvSpPr>
        <p:spPr>
          <a:xfrm>
            <a:off x="733601" y="2240050"/>
            <a:ext cx="7953300" cy="22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Recovering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rules for </a:t>
            </a:r>
            <a:r>
              <a:rPr lang="en-US"/>
              <a:t>Neural ILP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37.46 PM.png" id="1078" name="Google Shape;1078;p98"/>
          <p:cNvPicPr preferRelativeResize="0"/>
          <p:nvPr/>
        </p:nvPicPr>
        <p:blipFill rotWithShape="1">
          <a:blip r:embed="rId3">
            <a:alphaModFix/>
          </a:blip>
          <a:srcRect b="0" l="0" r="5749" t="0"/>
          <a:stretch/>
        </p:blipFill>
        <p:spPr>
          <a:xfrm>
            <a:off x="546807" y="4292901"/>
            <a:ext cx="4335066" cy="2119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7-01 at 2.15.44 PM.png" id="1079" name="Google Shape;1079;p98"/>
          <p:cNvPicPr preferRelativeResize="0"/>
          <p:nvPr/>
        </p:nvPicPr>
        <p:blipFill rotWithShape="1">
          <a:blip r:embed="rId4">
            <a:alphaModFix/>
          </a:blip>
          <a:srcRect b="0" l="0" r="55555" t="33235"/>
          <a:stretch/>
        </p:blipFill>
        <p:spPr>
          <a:xfrm>
            <a:off x="5350050" y="4137825"/>
            <a:ext cx="3238299" cy="211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100" y="1503438"/>
            <a:ext cx="77152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for Neural Inductive Logic Programming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49.03 PM.png" id="1086" name="Google Shape;108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339" y="2291814"/>
            <a:ext cx="6475132" cy="4619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99"/>
          <p:cNvSpPr txBox="1"/>
          <p:nvPr/>
        </p:nvSpPr>
        <p:spPr>
          <a:xfrm>
            <a:off x="457200" y="1728979"/>
            <a:ext cx="85894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 task: learning specific long paths in grid, like “NE-NE-S-S”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to next?</a:t>
            </a:r>
            <a:endParaRPr/>
          </a:p>
        </p:txBody>
      </p:sp>
      <p:sp>
        <p:nvSpPr>
          <p:cNvPr id="1093" name="Google Shape;1093;p10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William Cohen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AI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1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TensorLog model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101"/>
          <p:cNvSpPr txBox="1"/>
          <p:nvPr>
            <p:ph idx="1" type="body"/>
          </p:nvPr>
        </p:nvSpPr>
        <p:spPr>
          <a:xfrm>
            <a:off x="311700" y="1536633"/>
            <a:ext cx="8520600" cy="11121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 acted in the movie Wise Guys? ['Harvey Keitel', 'Danny DeVito', 'Joe Piscopo', …]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film written by Luke Ricci? ['How to Be a Serial Killer']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01"/>
          <p:cNvSpPr txBox="1"/>
          <p:nvPr>
            <p:ph idx="1" type="body"/>
          </p:nvPr>
        </p:nvSpPr>
        <p:spPr>
          <a:xfrm>
            <a:off x="4572000" y="2843400"/>
            <a:ext cx="4575000" cy="3814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Harvey Keitel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Danny DeVito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Joe Piscopo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Ray Sharkey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directed_by	Wise Guys		Brian De Palma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has_genre		Wise Guys		Comedy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release_year	Wise Guys		1986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written_by		How to .. Killer	Luke Ricci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has_genre		How to .. Killer	Comedy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/>
          </a:p>
        </p:txBody>
      </p:sp>
      <p:sp>
        <p:nvSpPr>
          <p:cNvPr id="1101" name="Google Shape;1101;p101"/>
          <p:cNvSpPr txBox="1"/>
          <p:nvPr/>
        </p:nvSpPr>
        <p:spPr>
          <a:xfrm>
            <a:off x="119524" y="3003300"/>
            <a:ext cx="4734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feature(Question,F),weight_sa_io(F).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i="1" lang="en-US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% w_sa_f: weight for  starred_actors(i,o)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Movie)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written_by(Movie,Entity),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feature(Question,F),weight_wb_oi(F).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18 rules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2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TensorLog model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102"/>
          <p:cNvSpPr txBox="1"/>
          <p:nvPr/>
        </p:nvSpPr>
        <p:spPr>
          <a:xfrm>
            <a:off x="5910124" y="1344025"/>
            <a:ext cx="4734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feature(Question,F),weight_sa_io(F).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i="1" lang="en-US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% w_sa_f: weight for  starred_actors(i,o)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Movie)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written_by(Movie,Entity),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feature(Question,F),weight_wb_oi(F).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102"/>
          <p:cNvSpPr txBox="1"/>
          <p:nvPr/>
        </p:nvSpPr>
        <p:spPr>
          <a:xfrm>
            <a:off x="292925" y="1344025"/>
            <a:ext cx="5617200" cy="52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Is this the best interface to give Google programmers to build models? Problems: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Hard to predict what will happen in the compiled model (what does the BP stage do to construct a model?)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Hard to quantify over </a:t>
            </a:r>
            <a:r>
              <a:rPr i="1" lang="en-US" sz="2400"/>
              <a:t>relations</a:t>
            </a:r>
            <a:r>
              <a:rPr lang="en-US" sz="2400"/>
              <a:t> (do second order reasoning)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Awkward to swap back and forth between TensorFlow and TensorLog (declarative vs functional)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Proposal: language for </a:t>
            </a:r>
            <a:r>
              <a:rPr i="1" lang="en-US" sz="2400"/>
              <a:t>compilation target for Tensorlog</a:t>
            </a:r>
            <a:endParaRPr i="1"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03"/>
          <p:cNvSpPr txBox="1"/>
          <p:nvPr>
            <p:ph type="title"/>
          </p:nvPr>
        </p:nvSpPr>
        <p:spPr>
          <a:xfrm>
            <a:off x="180925" y="98833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NQL: </a:t>
            </a:r>
            <a:r>
              <a:rPr lang="en-US" sz="1800"/>
              <a:t>semantics in Tensorflow</a:t>
            </a:r>
            <a:endParaRPr sz="1800"/>
          </a:p>
        </p:txBody>
      </p:sp>
      <p:graphicFrame>
        <p:nvGraphicFramePr>
          <p:cNvPr id="1114" name="Google Shape;1114;p103"/>
          <p:cNvGraphicFramePr/>
          <p:nvPr/>
        </p:nvGraphicFramePr>
        <p:xfrm>
          <a:off x="116750" y="8624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{A5DDD6C4-3CA8-4F08-A0CE-EBBA8A02173C}</a:tableStyleId>
              </a:tblPr>
              <a:tblGrid>
                <a:gridCol w="2703900"/>
                <a:gridCol w="4627000"/>
              </a:tblGrid>
              <a:tr h="518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variable/expression output x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 vector encoding a weighted set (localist representation)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nq.one(‘bob’,’person’)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x.jump_to(‘bob’,’person’)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v_bob, one hot vector for entity ‘bob’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nq.all(‘person’)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x.jump_to_all(‘person’)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k-hot vector for set off all elements of type ‘person’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i.e. a ones vector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nq.none(‘person’)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x.jump_to_none(‘person’)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k-hot vector for empty set of elements of type ‘person’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i.e. a zeros vector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x.r()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x.follow(‘r’)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x.dot(M_r)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where M_r is sparse matrix for r and x a k-hot vector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| y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+ y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+ y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&amp; 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* y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* y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Hadamard aka component-wise product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x.filtered_by(‘r’,’bob’)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x.weighted_by(‘r’,’bob’)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* v_bob.dot(M_r’)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M_r’ is transpose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x.if_exists(y)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x.weighted_by_sum(y)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*  y.sum()</a:t>
                      </a:r>
                      <a:endParaRPr/>
                    </a:p>
                  </a:txBody>
                  <a:tcPr marT="84675" marB="84675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4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Query Language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104"/>
          <p:cNvSpPr txBox="1"/>
          <p:nvPr/>
        </p:nvSpPr>
        <p:spPr>
          <a:xfrm>
            <a:off x="4702350" y="3323850"/>
            <a:ext cx="5067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indicates(F,’starred_actors’).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Movie)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written_by(Movie,Entity),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indicates(F,’written_by’)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104"/>
          <p:cNvSpPr txBox="1"/>
          <p:nvPr/>
        </p:nvSpPr>
        <p:spPr>
          <a:xfrm>
            <a:off x="241225" y="1352725"/>
            <a:ext cx="89028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answer =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question.mentions_entity().starred_actors().</a:t>
            </a:r>
            <a:r>
              <a:rPr b="1" lang="en-US" sz="1800"/>
              <a:t>if_exists</a:t>
            </a:r>
            <a:r>
              <a:rPr lang="en-US" sz="1800"/>
              <a:t>(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 question.feature() &amp; </a:t>
            </a:r>
            <a:r>
              <a:rPr lang="en-US" sz="1800">
                <a:highlight>
                  <a:srgbClr val="FFFF00"/>
                </a:highlight>
              </a:rPr>
              <a:t>nq.one(‘starred_actors’).indicates(-1)</a:t>
            </a:r>
            <a:r>
              <a:rPr lang="en-US" sz="1800"/>
              <a:t>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| </a:t>
            </a:r>
            <a:r>
              <a:rPr lang="en-US" sz="1800">
                <a:solidFill>
                  <a:schemeClr val="dk1"/>
                </a:solidFill>
              </a:rPr>
              <a:t>question.mentions_entity().directed_by().</a:t>
            </a:r>
            <a:r>
              <a:rPr b="1" lang="en-US" sz="1800">
                <a:solidFill>
                  <a:schemeClr val="dk1"/>
                </a:solidFill>
              </a:rPr>
              <a:t>if_exists</a:t>
            </a:r>
            <a:r>
              <a:rPr lang="en-US" sz="1800">
                <a:solidFill>
                  <a:schemeClr val="dk1"/>
                </a:solidFill>
              </a:rPr>
              <a:t>(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 question.feature() &amp; </a:t>
            </a:r>
            <a:r>
              <a:rPr lang="en-US" sz="1800">
                <a:solidFill>
                  <a:schemeClr val="dk1"/>
                </a:solidFill>
                <a:highlight>
                  <a:srgbClr val="00FFFF"/>
                </a:highlight>
              </a:rPr>
              <a:t>nq.one(‘directed_by’).indicates(-1))</a:t>
            </a:r>
            <a:endParaRPr sz="180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|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….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2" name="Google Shape;1122;p104"/>
          <p:cNvSpPr txBox="1"/>
          <p:nvPr/>
        </p:nvSpPr>
        <p:spPr>
          <a:xfrm>
            <a:off x="292925" y="3842550"/>
            <a:ext cx="39459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00"/>
                </a:highlight>
              </a:rPr>
              <a:t>“features that indicate the ‘starred_actors’ KG relation”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00FFFF"/>
                </a:highlight>
              </a:rPr>
              <a:t>“features that indicate the ‘directed_by’ KG relation”</a:t>
            </a:r>
            <a:endParaRPr sz="180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x.</a:t>
            </a:r>
            <a:r>
              <a:rPr b="1" lang="en-US" sz="1800">
                <a:solidFill>
                  <a:schemeClr val="dk1"/>
                </a:solidFill>
              </a:rPr>
              <a:t>if_exists</a:t>
            </a:r>
            <a:r>
              <a:rPr lang="en-US" sz="1800">
                <a:solidFill>
                  <a:schemeClr val="dk1"/>
                </a:solidFill>
              </a:rPr>
              <a:t>(y): r</a:t>
            </a:r>
            <a:r>
              <a:rPr b="1" lang="en-US" sz="1800">
                <a:solidFill>
                  <a:schemeClr val="dk1"/>
                </a:solidFill>
              </a:rPr>
              <a:t>eturn vector x multiplied by sum of weights in y </a:t>
            </a:r>
            <a:r>
              <a:rPr lang="en-US" sz="1800">
                <a:solidFill>
                  <a:schemeClr val="dk1"/>
                </a:solidFill>
              </a:rPr>
              <a:t>… a soft version of </a:t>
            </a:r>
            <a:r>
              <a:rPr i="1" lang="en-US" sz="1800">
                <a:solidFill>
                  <a:schemeClr val="dk1"/>
                </a:solidFill>
              </a:rPr>
              <a:t>return x iff y is non-empty else empty set</a:t>
            </a:r>
            <a:endParaRPr i="1" sz="1800">
              <a:solidFill>
                <a:schemeClr val="dk1"/>
              </a:solidFill>
            </a:endParaRPr>
          </a:p>
        </p:txBody>
      </p:sp>
      <p:cxnSp>
        <p:nvCxnSpPr>
          <p:cNvPr id="1123" name="Google Shape;1123;p104"/>
          <p:cNvCxnSpPr/>
          <p:nvPr/>
        </p:nvCxnSpPr>
        <p:spPr>
          <a:xfrm flipH="1">
            <a:off x="6944050" y="1602500"/>
            <a:ext cx="499800" cy="3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4" name="Google Shape;1124;p104"/>
          <p:cNvSpPr txBox="1"/>
          <p:nvPr/>
        </p:nvSpPr>
        <p:spPr>
          <a:xfrm>
            <a:off x="7013075" y="1107200"/>
            <a:ext cx="18192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-1: go “backwards”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mode oi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00" y="1524000"/>
            <a:ext cx="3422799" cy="2437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33"/>
          <p:cNvPicPr preferRelativeResize="0"/>
          <p:nvPr/>
        </p:nvPicPr>
        <p:blipFill rotWithShape="1">
          <a:blip r:embed="rId4">
            <a:alphaModFix/>
          </a:blip>
          <a:srcRect b="0" l="0" r="42022" t="0"/>
          <a:stretch/>
        </p:blipFill>
        <p:spPr>
          <a:xfrm>
            <a:off x="4" y="4038000"/>
            <a:ext cx="4681401" cy="2571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33"/>
          <p:cNvGrpSpPr/>
          <p:nvPr/>
        </p:nvGrpSpPr>
        <p:grpSpPr>
          <a:xfrm>
            <a:off x="4167300" y="1600200"/>
            <a:ext cx="4333100" cy="2175000"/>
            <a:chOff x="4167300" y="1600200"/>
            <a:chExt cx="4333100" cy="2175000"/>
          </a:xfrm>
        </p:grpSpPr>
        <p:pic>
          <p:nvPicPr>
            <p:cNvPr id="203" name="Google Shape;203;p33"/>
            <p:cNvPicPr preferRelativeResize="0"/>
            <p:nvPr/>
          </p:nvPicPr>
          <p:blipFill rotWithShape="1">
            <a:blip r:embed="rId5">
              <a:alphaModFix/>
            </a:blip>
            <a:srcRect b="0" l="22742" r="4269" t="51763"/>
            <a:stretch/>
          </p:blipFill>
          <p:spPr>
            <a:xfrm>
              <a:off x="5719200" y="1600200"/>
              <a:ext cx="2781200" cy="217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33"/>
            <p:cNvSpPr/>
            <p:nvPr/>
          </p:nvSpPr>
          <p:spPr>
            <a:xfrm>
              <a:off x="4167300" y="2677975"/>
              <a:ext cx="1436700" cy="4299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33"/>
          <p:cNvSpPr txBox="1"/>
          <p:nvPr/>
        </p:nvSpPr>
        <p:spPr>
          <a:xfrm>
            <a:off x="4832975" y="4910975"/>
            <a:ext cx="29268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Deep Learning Platforms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877300" y="509900"/>
            <a:ext cx="29268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Inference for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Probabilistic KBs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5246225" y="825750"/>
            <a:ext cx="4024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oogle Sans"/>
                <a:ea typeface="Google Sans"/>
                <a:cs typeface="Google Sans"/>
                <a:sym typeface="Google Sans"/>
              </a:rPr>
              <a:t>Easily Integrated with ML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05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Query Language: 1st-order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105"/>
          <p:cNvSpPr txBox="1"/>
          <p:nvPr/>
        </p:nvSpPr>
        <p:spPr>
          <a:xfrm>
            <a:off x="0" y="1178550"/>
            <a:ext cx="89028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answer =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question.mentions_entity().starred_actors(</a:t>
            </a:r>
            <a:r>
              <a:rPr b="1" lang="en-US" sz="1800"/>
              <a:t>+1</a:t>
            </a:r>
            <a:r>
              <a:rPr lang="en-US" sz="1800"/>
              <a:t>).if_exists(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 question.feature() &amp; nq.one(‘starred_actors’).indicates_rel(-1)).if_exists(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                    </a:t>
            </a:r>
            <a:r>
              <a:rPr lang="en-US" sz="1800"/>
              <a:t>q</a:t>
            </a:r>
            <a:r>
              <a:rPr lang="en-US" sz="1800">
                <a:solidFill>
                  <a:schemeClr val="dk1"/>
                </a:solidFill>
              </a:rPr>
              <a:t>uestion.feature() &amp; nq.one(</a:t>
            </a:r>
            <a:r>
              <a:rPr b="1" lang="en-US" sz="1800">
                <a:solidFill>
                  <a:schemeClr val="dk1"/>
                </a:solidFill>
              </a:rPr>
              <a:t>‘forward’</a:t>
            </a:r>
            <a:r>
              <a:rPr lang="en-US" sz="1800">
                <a:solidFill>
                  <a:schemeClr val="dk1"/>
                </a:solidFill>
              </a:rPr>
              <a:t>).indicates_dir(-1)))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| q</a:t>
            </a:r>
            <a:r>
              <a:rPr lang="en-US" sz="1800">
                <a:solidFill>
                  <a:schemeClr val="dk1"/>
                </a:solidFill>
              </a:rPr>
              <a:t>uestion.mentions_entity().starred_actors</a:t>
            </a:r>
            <a:r>
              <a:rPr b="1" lang="en-US" sz="1800">
                <a:solidFill>
                  <a:schemeClr val="dk1"/>
                </a:solidFill>
              </a:rPr>
              <a:t>(-1)</a:t>
            </a:r>
            <a:r>
              <a:rPr lang="en-US" sz="1800">
                <a:solidFill>
                  <a:schemeClr val="dk1"/>
                </a:solidFill>
              </a:rPr>
              <a:t>.if_exists(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question.feature() &amp; nq.one(‘starred_actors’).indicates_rel(-1)).if_exists(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                    </a:t>
            </a:r>
            <a:r>
              <a:rPr lang="en-US" sz="1800">
                <a:solidFill>
                  <a:schemeClr val="dk1"/>
                </a:solidFill>
              </a:rPr>
              <a:t>question.feature() &amp; nq.one(</a:t>
            </a:r>
            <a:r>
              <a:rPr b="1" lang="en-US" sz="1800">
                <a:solidFill>
                  <a:schemeClr val="dk1"/>
                </a:solidFill>
              </a:rPr>
              <a:t>‘backward’</a:t>
            </a:r>
            <a:r>
              <a:rPr lang="en-US" sz="1800">
                <a:solidFill>
                  <a:schemeClr val="dk1"/>
                </a:solidFill>
              </a:rPr>
              <a:t>).indicates_dir(-1)))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….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1" name="Google Shape;1131;p105"/>
          <p:cNvSpPr txBox="1"/>
          <p:nvPr/>
        </p:nvSpPr>
        <p:spPr>
          <a:xfrm>
            <a:off x="4847700" y="3666075"/>
            <a:ext cx="5067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indicates_rel(F,’starred_actors’),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indicates_dir(F,’forward’).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06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Query Language: 2nd-order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06"/>
          <p:cNvSpPr txBox="1"/>
          <p:nvPr/>
        </p:nvSpPr>
        <p:spPr>
          <a:xfrm>
            <a:off x="241225" y="1352725"/>
            <a:ext cx="8902800" cy="20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def kg_relation(question):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return question.features().feat2rel()  </a:t>
            </a:r>
            <a:r>
              <a:rPr i="1" lang="en-US" sz="2400"/>
              <a:t>% classify relation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def answer(question):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return question.mentions_entity().follow(kg_relation(question))</a:t>
            </a:r>
            <a:endParaRPr sz="2400"/>
          </a:p>
        </p:txBody>
      </p:sp>
      <p:sp>
        <p:nvSpPr>
          <p:cNvPr id="1138" name="Google Shape;1138;p106"/>
          <p:cNvSpPr txBox="1"/>
          <p:nvPr/>
        </p:nvSpPr>
        <p:spPr>
          <a:xfrm>
            <a:off x="258475" y="3584075"/>
            <a:ext cx="8787900" cy="3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					       </a:t>
            </a:r>
            <a:r>
              <a:rPr lang="en-US" sz="1800">
                <a:solidFill>
                  <a:schemeClr val="dk1"/>
                </a:solidFill>
              </a:rPr>
              <a:t>verb(t37,starred_in)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starred_in(tom_hanks,the_post) →  subject(t37,tom_hanks) </a:t>
            </a:r>
            <a:endParaRPr sz="1800"/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object(t37,the_post)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x.follow(g) ==  (x.subject(-1)  &amp;  g.verb(-1)).object()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x={tom_hanks} g={starred_in}:   (tom_hanks is sub) &amp; (starred_in is verb) → object</a:t>
            </a:r>
            <a:endParaRPr sz="1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and Wrap-Up</a:t>
            </a:r>
            <a:endParaRPr/>
          </a:p>
        </p:txBody>
      </p:sp>
      <p:pic>
        <p:nvPicPr>
          <p:cNvPr id="1145" name="Google Shape;1145;p107"/>
          <p:cNvPicPr preferRelativeResize="0"/>
          <p:nvPr/>
        </p:nvPicPr>
        <p:blipFill rotWithShape="1">
          <a:blip r:embed="rId3">
            <a:alphaModFix/>
          </a:blip>
          <a:srcRect b="0" l="0" r="42022" t="0"/>
          <a:stretch/>
        </p:blipFill>
        <p:spPr>
          <a:xfrm>
            <a:off x="4101013" y="1506150"/>
            <a:ext cx="5163251" cy="28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7" y="1609550"/>
            <a:ext cx="3973516" cy="28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0250" y="1944850"/>
            <a:ext cx="1978849" cy="148415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0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and Wrap-Up</a:t>
            </a:r>
            <a:endParaRPr/>
          </a:p>
        </p:txBody>
      </p:sp>
      <p:pic>
        <p:nvPicPr>
          <p:cNvPr id="1154" name="Google Shape;1154;p108"/>
          <p:cNvPicPr preferRelativeResize="0"/>
          <p:nvPr/>
        </p:nvPicPr>
        <p:blipFill rotWithShape="1">
          <a:blip r:embed="rId3">
            <a:alphaModFix/>
          </a:blip>
          <a:srcRect b="0" l="0" r="42022" t="0"/>
          <a:stretch/>
        </p:blipFill>
        <p:spPr>
          <a:xfrm>
            <a:off x="4101013" y="1506150"/>
            <a:ext cx="5163251" cy="28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08"/>
          <p:cNvPicPr preferRelativeResize="0"/>
          <p:nvPr/>
        </p:nvPicPr>
        <p:blipFill rotWithShape="1">
          <a:blip r:embed="rId4">
            <a:alphaModFix/>
          </a:blip>
          <a:srcRect b="0" l="22742" r="4269" t="51763"/>
          <a:stretch/>
        </p:blipFill>
        <p:spPr>
          <a:xfrm>
            <a:off x="5944750" y="1744563"/>
            <a:ext cx="2153900" cy="16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37" y="1609550"/>
            <a:ext cx="3973516" cy="28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109"/>
          <p:cNvPicPr preferRelativeResize="0"/>
          <p:nvPr/>
        </p:nvPicPr>
        <p:blipFill rotWithShape="1">
          <a:blip r:embed="rId3">
            <a:alphaModFix/>
          </a:blip>
          <a:srcRect b="0" l="0" r="42022" t="0"/>
          <a:stretch/>
        </p:blipFill>
        <p:spPr>
          <a:xfrm>
            <a:off x="4101013" y="1506150"/>
            <a:ext cx="5163251" cy="2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0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and Wrap-Up</a:t>
            </a:r>
            <a:endParaRPr/>
          </a:p>
        </p:txBody>
      </p:sp>
      <p:pic>
        <p:nvPicPr>
          <p:cNvPr id="1164" name="Google Shape;116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125" y="1869625"/>
            <a:ext cx="2189450" cy="15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37" y="1609550"/>
            <a:ext cx="3973516" cy="2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09"/>
          <p:cNvSpPr txBox="1"/>
          <p:nvPr/>
        </p:nvSpPr>
        <p:spPr>
          <a:xfrm>
            <a:off x="1326800" y="4698325"/>
            <a:ext cx="70821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How should logic and logic programming approaches to AI be integrated with “neural” / “deep” / GPU-based approaches to AI?</a:t>
            </a:r>
            <a:endParaRPr sz="2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and Wrap-Up</a:t>
            </a:r>
            <a:endParaRPr/>
          </a:p>
        </p:txBody>
      </p:sp>
      <p:sp>
        <p:nvSpPr>
          <p:cNvPr id="1173" name="Google Shape;1173;p110"/>
          <p:cNvSpPr txBox="1"/>
          <p:nvPr/>
        </p:nvSpPr>
        <p:spPr>
          <a:xfrm>
            <a:off x="0" y="1464600"/>
            <a:ext cx="88323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How should logic and logic programming approaches to AI be integrated with “neural” / “deep” / GPU-based approaches to AI?</a:t>
            </a:r>
            <a:endParaRPr sz="2400"/>
          </a:p>
        </p:txBody>
      </p:sp>
      <p:sp>
        <p:nvSpPr>
          <p:cNvPr id="1174" name="Google Shape;1174;p110"/>
          <p:cNvSpPr txBox="1"/>
          <p:nvPr/>
        </p:nvSpPr>
        <p:spPr>
          <a:xfrm>
            <a:off x="482500" y="2808675"/>
            <a:ext cx="7874700" cy="3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TensorFlow tries to answer this in one way: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Scalable - but restricted - declarative subset of Prolog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Very efficient for learning and inference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Combinable with neural methods: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Eg: Logistic regression model “on top” of proof counts (for tuple-independence)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Eg: Representation learning “underneath” (to define edge weights)</a:t>
            </a:r>
            <a:endParaRPr sz="24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and Wrap-Up</a:t>
            </a:r>
            <a:endParaRPr/>
          </a:p>
        </p:txBody>
      </p:sp>
      <p:sp>
        <p:nvSpPr>
          <p:cNvPr id="1181" name="Google Shape;1181;p111"/>
          <p:cNvSpPr txBox="1"/>
          <p:nvPr/>
        </p:nvSpPr>
        <p:spPr>
          <a:xfrm>
            <a:off x="0" y="1464600"/>
            <a:ext cx="88323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How should logic and logic programming approaches to AI be integrated with “neural” / “deep” / GPU-based approaches to AI?</a:t>
            </a:r>
            <a:endParaRPr sz="2400"/>
          </a:p>
        </p:txBody>
      </p:sp>
      <p:sp>
        <p:nvSpPr>
          <p:cNvPr id="1182" name="Google Shape;1182;p111"/>
          <p:cNvSpPr txBox="1"/>
          <p:nvPr/>
        </p:nvSpPr>
        <p:spPr>
          <a:xfrm>
            <a:off x="0" y="2808675"/>
            <a:ext cx="8357100" cy="3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Lots of other approaches are out there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End-to-End Differentiable Proving (Rocktäschel &amp; Riedel, NIPS 2017)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Learning Explanatory Rules from Noisy Data (Evans &amp; Grefenstette, JAIR 2018)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DeepProbLog: Neural Probabilistic Logic Programming (Mahaeve et al, 2018)</a:t>
            </a:r>
            <a:endParaRPr sz="24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  <p:sp>
        <p:nvSpPr>
          <p:cNvPr id="1189" name="Google Shape;1189;p11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Aren’t  there many neural implementations of logic?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1195" name="Google Shape;1195;p113"/>
          <p:cNvPicPr preferRelativeResize="0"/>
          <p:nvPr/>
        </p:nvPicPr>
        <p:blipFill rotWithShape="1">
          <a:blip r:embed="rId3">
            <a:alphaModFix/>
          </a:blip>
          <a:srcRect b="0" l="2428" r="51309" t="0"/>
          <a:stretch/>
        </p:blipFill>
        <p:spPr>
          <a:xfrm>
            <a:off x="1305233" y="1669673"/>
            <a:ext cx="6169403" cy="177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13"/>
          <p:cNvSpPr txBox="1"/>
          <p:nvPr/>
        </p:nvSpPr>
        <p:spPr>
          <a:xfrm>
            <a:off x="682015" y="3102876"/>
            <a:ext cx="7737300" cy="26778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KBANN idea (1991):  convert every DB fact, and every possible inferable fact, to a neuron.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“grounding strategies” are used by many other soft logics: Markov Logic Networks, Probabilistic Soft Logic, …</a:t>
            </a:r>
            <a:endParaRPr/>
          </a:p>
        </p:txBody>
      </p:sp>
      <p:sp>
        <p:nvSpPr>
          <p:cNvPr id="1197" name="Google Shape;1197;p113"/>
          <p:cNvSpPr txBox="1"/>
          <p:nvPr/>
        </p:nvSpPr>
        <p:spPr>
          <a:xfrm>
            <a:off x="949456" y="5694533"/>
            <a:ext cx="7737300" cy="9540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38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neuron for every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inferable fact is “too many” --- i.e., bigger than the DB.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Reasoning in PrDDBs/PrDKGs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1203" name="Google Shape;1203;p114"/>
          <p:cNvPicPr preferRelativeResize="0"/>
          <p:nvPr/>
        </p:nvPicPr>
        <p:blipFill rotWithShape="1">
          <a:blip r:embed="rId3">
            <a:alphaModFix/>
          </a:blip>
          <a:srcRect b="0" l="2428" r="51309" t="0"/>
          <a:stretch/>
        </p:blipFill>
        <p:spPr>
          <a:xfrm>
            <a:off x="1305233" y="1669673"/>
            <a:ext cx="6169403" cy="177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4"/>
          <p:cNvSpPr txBox="1"/>
          <p:nvPr/>
        </p:nvSpPr>
        <p:spPr>
          <a:xfrm>
            <a:off x="2799351" y="3287065"/>
            <a:ext cx="2184300" cy="461700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uncle(liam,chip)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114"/>
          <p:cNvSpPr txBox="1"/>
          <p:nvPr/>
        </p:nvSpPr>
        <p:spPr>
          <a:xfrm>
            <a:off x="4005646" y="5144260"/>
            <a:ext cx="2374200" cy="461700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brother(eve,chip)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14"/>
          <p:cNvSpPr txBox="1"/>
          <p:nvPr/>
        </p:nvSpPr>
        <p:spPr>
          <a:xfrm>
            <a:off x="1475494" y="5052367"/>
            <a:ext cx="2022900" cy="461700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child(liam,eve)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14"/>
          <p:cNvSpPr txBox="1"/>
          <p:nvPr/>
        </p:nvSpPr>
        <p:spPr>
          <a:xfrm>
            <a:off x="5451875" y="5819569"/>
            <a:ext cx="2063100" cy="461700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child(liam,bob)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114"/>
          <p:cNvSpPr txBox="1"/>
          <p:nvPr/>
        </p:nvSpPr>
        <p:spPr>
          <a:xfrm>
            <a:off x="4983513" y="3056232"/>
            <a:ext cx="2105400" cy="461700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uncle(liam,eve)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9" name="Google Shape;1209;p114"/>
          <p:cNvGrpSpPr/>
          <p:nvPr/>
        </p:nvGrpSpPr>
        <p:grpSpPr>
          <a:xfrm>
            <a:off x="2799351" y="3748629"/>
            <a:ext cx="2393395" cy="1395631"/>
            <a:chOff x="2799351" y="3748629"/>
            <a:chExt cx="2393395" cy="1395631"/>
          </a:xfrm>
        </p:grpSpPr>
        <p:sp>
          <p:nvSpPr>
            <p:cNvPr id="1210" name="Google Shape;1210;p114"/>
            <p:cNvSpPr txBox="1"/>
            <p:nvPr/>
          </p:nvSpPr>
          <p:spPr>
            <a:xfrm>
              <a:off x="3754747" y="4146129"/>
              <a:ext cx="825300" cy="461700"/>
            </a:xfrm>
            <a:prstGeom prst="rect">
              <a:avLst/>
            </a:prstGeom>
            <a:gradFill>
              <a:gsLst>
                <a:gs pos="0">
                  <a:srgbClr val="FFBB82"/>
                </a:gs>
                <a:gs pos="35000">
                  <a:srgbClr val="FFCFA8"/>
                </a:gs>
                <a:gs pos="100000">
                  <a:srgbClr val="FFEBD9"/>
                </a:gs>
              </a:gsLst>
              <a:lin ang="16200038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σ(….)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1" name="Google Shape;1211;p114"/>
            <p:cNvCxnSpPr>
              <a:stCxn id="1205" idx="0"/>
            </p:cNvCxnSpPr>
            <p:nvPr/>
          </p:nvCxnSpPr>
          <p:spPr>
            <a:xfrm rot="10800000">
              <a:off x="4362946" y="4624960"/>
              <a:ext cx="829800" cy="5193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212" name="Google Shape;1212;p114"/>
            <p:cNvCxnSpPr/>
            <p:nvPr/>
          </p:nvCxnSpPr>
          <p:spPr>
            <a:xfrm flipH="1" rot="10800000">
              <a:off x="2799351" y="4533067"/>
              <a:ext cx="936300" cy="5193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213" name="Google Shape;1213;p114"/>
            <p:cNvCxnSpPr>
              <a:stCxn id="1210" idx="0"/>
              <a:endCxn id="1204" idx="2"/>
            </p:cNvCxnSpPr>
            <p:nvPr/>
          </p:nvCxnSpPr>
          <p:spPr>
            <a:xfrm rot="10800000">
              <a:off x="3891397" y="3748629"/>
              <a:ext cx="276000" cy="3975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cxnSp>
        <p:nvCxnSpPr>
          <p:cNvPr id="1214" name="Google Shape;1214;p114"/>
          <p:cNvCxnSpPr/>
          <p:nvPr/>
        </p:nvCxnSpPr>
        <p:spPr>
          <a:xfrm>
            <a:off x="1305233" y="4885765"/>
            <a:ext cx="5523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215" name="Google Shape;1215;p114"/>
          <p:cNvSpPr txBox="1"/>
          <p:nvPr/>
        </p:nvSpPr>
        <p:spPr>
          <a:xfrm>
            <a:off x="7141883" y="5024732"/>
            <a:ext cx="120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 facts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114"/>
          <p:cNvSpPr txBox="1"/>
          <p:nvPr/>
        </p:nvSpPr>
        <p:spPr>
          <a:xfrm>
            <a:off x="6106500" y="3748720"/>
            <a:ext cx="25803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 inferences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(Herbrand base)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114"/>
          <p:cNvSpPr txBox="1"/>
          <p:nvPr/>
        </p:nvSpPr>
        <p:spPr>
          <a:xfrm>
            <a:off x="6689796" y="2594567"/>
            <a:ext cx="2261400" cy="461700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uncle(liam,dave)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8" name="Google Shape;1218;p114"/>
          <p:cNvGrpSpPr/>
          <p:nvPr/>
        </p:nvGrpSpPr>
        <p:grpSpPr>
          <a:xfrm>
            <a:off x="3535636" y="3517824"/>
            <a:ext cx="2393354" cy="1713031"/>
            <a:chOff x="2799351" y="3431229"/>
            <a:chExt cx="2393354" cy="1713031"/>
          </a:xfrm>
        </p:grpSpPr>
        <p:sp>
          <p:nvSpPr>
            <p:cNvPr id="1219" name="Google Shape;1219;p114"/>
            <p:cNvSpPr txBox="1"/>
            <p:nvPr/>
          </p:nvSpPr>
          <p:spPr>
            <a:xfrm>
              <a:off x="3754747" y="4146129"/>
              <a:ext cx="825300" cy="461700"/>
            </a:xfrm>
            <a:prstGeom prst="rect">
              <a:avLst/>
            </a:prstGeom>
            <a:gradFill>
              <a:gsLst>
                <a:gs pos="0">
                  <a:srgbClr val="FFBB82"/>
                </a:gs>
                <a:gs pos="35000">
                  <a:srgbClr val="FFCFA8"/>
                </a:gs>
                <a:gs pos="100000">
                  <a:srgbClr val="FFEBD9"/>
                </a:gs>
              </a:gsLst>
              <a:lin ang="16200038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σ(….)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0" name="Google Shape;1220;p114"/>
            <p:cNvCxnSpPr/>
            <p:nvPr/>
          </p:nvCxnSpPr>
          <p:spPr>
            <a:xfrm rot="10800000">
              <a:off x="4362905" y="4624960"/>
              <a:ext cx="829800" cy="5193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221" name="Google Shape;1221;p114"/>
            <p:cNvCxnSpPr/>
            <p:nvPr/>
          </p:nvCxnSpPr>
          <p:spPr>
            <a:xfrm flipH="1" rot="10800000">
              <a:off x="2799351" y="4533067"/>
              <a:ext cx="936300" cy="5193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222" name="Google Shape;1222;p114"/>
            <p:cNvCxnSpPr>
              <a:stCxn id="1219" idx="0"/>
            </p:cNvCxnSpPr>
            <p:nvPr/>
          </p:nvCxnSpPr>
          <p:spPr>
            <a:xfrm flipH="1" rot="10800000">
              <a:off x="4167397" y="3431229"/>
              <a:ext cx="789000" cy="7149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grpSp>
        <p:nvGrpSpPr>
          <p:cNvPr id="1223" name="Google Shape;1223;p114"/>
          <p:cNvGrpSpPr/>
          <p:nvPr/>
        </p:nvGrpSpPr>
        <p:grpSpPr>
          <a:xfrm>
            <a:off x="3535636" y="3056124"/>
            <a:ext cx="4284905" cy="2174731"/>
            <a:chOff x="2408492" y="2969529"/>
            <a:chExt cx="4284905" cy="2174731"/>
          </a:xfrm>
        </p:grpSpPr>
        <p:sp>
          <p:nvSpPr>
            <p:cNvPr id="1224" name="Google Shape;1224;p114"/>
            <p:cNvSpPr txBox="1"/>
            <p:nvPr/>
          </p:nvSpPr>
          <p:spPr>
            <a:xfrm>
              <a:off x="3754747" y="4146129"/>
              <a:ext cx="825300" cy="461700"/>
            </a:xfrm>
            <a:prstGeom prst="rect">
              <a:avLst/>
            </a:prstGeom>
            <a:gradFill>
              <a:gsLst>
                <a:gs pos="0">
                  <a:srgbClr val="FFBB82"/>
                </a:gs>
                <a:gs pos="35000">
                  <a:srgbClr val="FFCFA8"/>
                </a:gs>
                <a:gs pos="100000">
                  <a:srgbClr val="FFEBD9"/>
                </a:gs>
              </a:gsLst>
              <a:lin ang="16200038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σ(….)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5" name="Google Shape;1225;p114"/>
            <p:cNvCxnSpPr/>
            <p:nvPr/>
          </p:nvCxnSpPr>
          <p:spPr>
            <a:xfrm rot="10800000">
              <a:off x="4362905" y="4624960"/>
              <a:ext cx="829800" cy="5193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226" name="Google Shape;1226;p114"/>
            <p:cNvCxnSpPr/>
            <p:nvPr/>
          </p:nvCxnSpPr>
          <p:spPr>
            <a:xfrm flipH="1" rot="10800000">
              <a:off x="2408492" y="4533160"/>
              <a:ext cx="1326900" cy="6111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227" name="Google Shape;1227;p114"/>
            <p:cNvCxnSpPr>
              <a:stCxn id="1224" idx="0"/>
              <a:endCxn id="1217" idx="2"/>
            </p:cNvCxnSpPr>
            <p:nvPr/>
          </p:nvCxnSpPr>
          <p:spPr>
            <a:xfrm flipH="1" rot="10800000">
              <a:off x="4167397" y="2969529"/>
              <a:ext cx="2526000" cy="11766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sp>
        <p:nvSpPr>
          <p:cNvPr id="1228" name="Google Shape;1228;p114"/>
          <p:cNvSpPr txBox="1"/>
          <p:nvPr/>
        </p:nvSpPr>
        <p:spPr>
          <a:xfrm>
            <a:off x="236374" y="6323775"/>
            <a:ext cx="61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usual approach: “grounding” the rules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1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ideas and background</a:t>
            </a:r>
            <a:endParaRPr/>
          </a:p>
        </p:txBody>
      </p:sp>
      <p:sp>
        <p:nvSpPr>
          <p:cNvPr id="214" name="Google Shape;214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Reasoning in PrDDBs/PrDKGs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/>
              <a:t>explicit grounding does not scale!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1235" name="Google Shape;1235;p115"/>
          <p:cNvPicPr preferRelativeResize="0"/>
          <p:nvPr/>
        </p:nvPicPr>
        <p:blipFill rotWithShape="1">
          <a:blip r:embed="rId3">
            <a:alphaModFix/>
          </a:blip>
          <a:srcRect b="0" l="2428" r="51309" t="0"/>
          <a:stretch/>
        </p:blipFill>
        <p:spPr>
          <a:xfrm>
            <a:off x="1305233" y="1417648"/>
            <a:ext cx="6169403" cy="177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15"/>
          <p:cNvSpPr txBox="1"/>
          <p:nvPr/>
        </p:nvSpPr>
        <p:spPr>
          <a:xfrm>
            <a:off x="1027192" y="2872959"/>
            <a:ext cx="7089600" cy="35394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inferring family relations like “uncle”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people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possible “uncle” inferences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2 billion  ➔ N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4 quintillion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1 million ➔ N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trillion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KB with 1M entities is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Reasoning in TensorLog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16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TensorLog uses a knowledge-graph specific trick to get scalability: </a:t>
            </a:r>
            <a:endParaRPr sz="2400"/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“reasoning” means answering a query like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find all Y for which p(a,Y) is true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some given predicate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i="1" lang="en-US" sz="2400"/>
              <a:t>;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entity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i="1" lang="en-US" sz="2400"/>
              <a:t>;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400"/>
              <a:t>theory 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/>
              <a:t>KG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inferences for a logical theory can be encoded as a bunch of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every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p, a, 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vector </a:t>
            </a:r>
            <a:r>
              <a:rPr b="1" i="1" lang="en-US" sz="2400" u="none" cap="none" strike="noStrike">
                <a:solidFill>
                  <a:schemeClr val="dk1"/>
                </a:solidFill>
              </a:rPr>
              <a:t>a </a:t>
            </a:r>
            <a:r>
              <a:rPr lang="en-US" sz="2400"/>
              <a:t>encodes </a:t>
            </a:r>
            <a:r>
              <a:rPr i="1" lang="en-US" sz="2400"/>
              <a:t>a</a:t>
            </a:r>
            <a:r>
              <a:rPr lang="en-US" sz="2400"/>
              <a:t>,</a:t>
            </a:r>
            <a:r>
              <a:rPr i="1" lang="en-US" sz="2400"/>
              <a:t> and 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</a:t>
            </a:r>
            <a:r>
              <a:rPr lang="en-US" sz="2400"/>
              <a:t>unction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baseline="-2500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1" lang="en-US" sz="2400"/>
              <a:t>a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a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encoding answers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(and confidences)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actually we have functions for </a:t>
            </a:r>
            <a:r>
              <a:rPr i="1" lang="en-US"/>
              <a:t>p(a,Y) </a:t>
            </a:r>
            <a:r>
              <a:rPr lang="en-US"/>
              <a:t>and </a:t>
            </a:r>
            <a:r>
              <a:rPr i="1" lang="en-US"/>
              <a:t>p(Y,a)</a:t>
            </a:r>
            <a:r>
              <a:rPr lang="en-US"/>
              <a:t>…. called </a:t>
            </a:r>
            <a:r>
              <a:rPr i="1" lang="en-US"/>
              <a:t> f</a:t>
            </a:r>
            <a:r>
              <a:rPr baseline="-25000" i="1" lang="en-US"/>
              <a:t>p:io</a:t>
            </a:r>
            <a:r>
              <a:rPr i="1" lang="en-US"/>
              <a:t>(a) </a:t>
            </a:r>
            <a:r>
              <a:rPr lang="en-US"/>
              <a:t>and </a:t>
            </a:r>
            <a:r>
              <a:rPr i="1" lang="en-US"/>
              <a:t> f</a:t>
            </a:r>
            <a:r>
              <a:rPr baseline="-25000" i="1" lang="en-US"/>
              <a:t>p:oi</a:t>
            </a:r>
            <a:r>
              <a:rPr i="1" lang="en-US"/>
              <a:t>(a) </a:t>
            </a:r>
            <a:endParaRPr sz="2400"/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/>
              <a:t>we’ll use dynamic programming to proof-count a restricted class of programs</a:t>
            </a:r>
            <a:endParaRPr sz="2400"/>
          </a:p>
          <a:p>
            <a:pPr indent="-260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i="1" lang="en-US" sz="2400"/>
              <a:t>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Reasoning in TensorLog</a:t>
            </a:r>
            <a:endParaRPr/>
          </a:p>
        </p:txBody>
      </p:sp>
      <p:pic>
        <p:nvPicPr>
          <p:cNvPr descr="Screen Shot 2016-06-06 at 4.18.03 PM.png" id="1248" name="Google Shape;1248;p117"/>
          <p:cNvPicPr preferRelativeResize="0"/>
          <p:nvPr/>
        </p:nvPicPr>
        <p:blipFill rotWithShape="1">
          <a:blip r:embed="rId3">
            <a:alphaModFix/>
          </a:blip>
          <a:srcRect b="0" l="2428" r="51309" t="0"/>
          <a:stretch/>
        </p:blipFill>
        <p:spPr>
          <a:xfrm>
            <a:off x="1305233" y="1251320"/>
            <a:ext cx="6169403" cy="177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17"/>
          <p:cNvSpPr txBox="1"/>
          <p:nvPr/>
        </p:nvSpPr>
        <p:spPr>
          <a:xfrm>
            <a:off x="328706" y="2603537"/>
            <a:ext cx="8358000" cy="26778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inferring family relations like “uncle”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people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possible “uncle” facts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1 million ➔ N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trillion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                   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17"/>
          <p:cNvSpPr txBox="1"/>
          <p:nvPr/>
        </p:nvSpPr>
        <p:spPr>
          <a:xfrm>
            <a:off x="218141" y="5622079"/>
            <a:ext cx="2829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one-hot vectors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(0,0,0,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,0,0,0)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1" name="Google Shape;1251;p117"/>
          <p:cNvCxnSpPr/>
          <p:nvPr/>
        </p:nvCxnSpPr>
        <p:spPr>
          <a:xfrm rot="10800000">
            <a:off x="926353" y="5244389"/>
            <a:ext cx="0" cy="5271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252" name="Google Shape;1252;p117"/>
          <p:cNvCxnSpPr/>
          <p:nvPr/>
        </p:nvCxnSpPr>
        <p:spPr>
          <a:xfrm flipH="1" rot="10800000">
            <a:off x="3047361" y="5244277"/>
            <a:ext cx="553500" cy="552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253" name="Google Shape;1253;p117"/>
          <p:cNvSpPr txBox="1"/>
          <p:nvPr/>
        </p:nvSpPr>
        <p:spPr>
          <a:xfrm>
            <a:off x="4192136" y="5760744"/>
            <a:ext cx="542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vectors encoding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DB instances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4" name="Google Shape;1254;p117"/>
          <p:cNvCxnSpPr/>
          <p:nvPr/>
        </p:nvCxnSpPr>
        <p:spPr>
          <a:xfrm rot="10800000">
            <a:off x="4467299" y="5109877"/>
            <a:ext cx="717300" cy="770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255" name="Google Shape;1255;p117"/>
          <p:cNvCxnSpPr/>
          <p:nvPr/>
        </p:nvCxnSpPr>
        <p:spPr>
          <a:xfrm rot="10800000">
            <a:off x="1671536" y="5109876"/>
            <a:ext cx="2520600" cy="770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256" name="Google Shape;1256;p117"/>
          <p:cNvCxnSpPr/>
          <p:nvPr/>
        </p:nvCxnSpPr>
        <p:spPr>
          <a:xfrm flipH="1" rot="10800000">
            <a:off x="457200" y="4093947"/>
            <a:ext cx="5384700" cy="597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257" name="Google Shape;1257;p117"/>
          <p:cNvSpPr txBox="1"/>
          <p:nvPr/>
        </p:nvSpPr>
        <p:spPr>
          <a:xfrm>
            <a:off x="732117" y="4422588"/>
            <a:ext cx="16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is the nephew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17"/>
          <p:cNvSpPr txBox="1"/>
          <p:nvPr/>
        </p:nvSpPr>
        <p:spPr>
          <a:xfrm>
            <a:off x="3363912" y="4422588"/>
            <a:ext cx="14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is the uncle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17"/>
          <p:cNvSpPr txBox="1"/>
          <p:nvPr/>
        </p:nvSpPr>
        <p:spPr>
          <a:xfrm>
            <a:off x="5184600" y="5372400"/>
            <a:ext cx="35022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(0,0,</a:t>
            </a:r>
            <a:r>
              <a:rPr b="1" lang="en-US" sz="2400"/>
              <a:t>0.81</a:t>
            </a:r>
            <a:r>
              <a:rPr lang="en-US" sz="2400"/>
              <a:t>,0,0,</a:t>
            </a:r>
            <a:r>
              <a:rPr b="1" lang="en-US" sz="2400"/>
              <a:t>0.93</a:t>
            </a:r>
            <a:r>
              <a:rPr lang="en-US" sz="2400"/>
              <a:t>,0,0,0)</a:t>
            </a:r>
            <a:endParaRPr sz="2400"/>
          </a:p>
        </p:txBody>
      </p:sp>
      <p:sp>
        <p:nvSpPr>
          <p:cNvPr id="1260" name="Google Shape;1260;p117"/>
          <p:cNvSpPr txBox="1"/>
          <p:nvPr/>
        </p:nvSpPr>
        <p:spPr>
          <a:xfrm>
            <a:off x="6167000" y="3804250"/>
            <a:ext cx="2314800" cy="130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vectors are size O(N) not O(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/>
              <a:t>)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Reasoning in TensorLog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11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TensorLog uses a knowledge-graph specific trick…functions from sets of entities to sets of entities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idea to enable </a:t>
            </a:r>
            <a:r>
              <a:rPr lang="en-US"/>
              <a:t>fast proof-counting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You can describe the reasoning process as a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 graph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Let’s start with some example one-rule theories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19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example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19"/>
          <p:cNvSpPr/>
          <p:nvPr/>
        </p:nvSpPr>
        <p:spPr>
          <a:xfrm>
            <a:off x="1457584" y="6083144"/>
            <a:ext cx="6196200" cy="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19"/>
          <p:cNvSpPr/>
          <p:nvPr/>
        </p:nvSpPr>
        <p:spPr>
          <a:xfrm>
            <a:off x="331432" y="3589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19"/>
          <p:cNvSpPr txBox="1"/>
          <p:nvPr/>
        </p:nvSpPr>
        <p:spPr>
          <a:xfrm>
            <a:off x="1225388" y="3718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119"/>
          <p:cNvSpPr/>
          <p:nvPr/>
        </p:nvSpPr>
        <p:spPr>
          <a:xfrm>
            <a:off x="2316308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119"/>
          <p:cNvSpPr txBox="1"/>
          <p:nvPr/>
        </p:nvSpPr>
        <p:spPr>
          <a:xfrm>
            <a:off x="3191484" y="3709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119"/>
          <p:cNvSpPr/>
          <p:nvPr/>
        </p:nvSpPr>
        <p:spPr>
          <a:xfrm>
            <a:off x="4384242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8" name="Google Shape;1278;p119"/>
          <p:cNvCxnSpPr>
            <a:stCxn id="1273" idx="6"/>
            <a:endCxn id="1274" idx="1"/>
          </p:cNvCxnSpPr>
          <p:nvPr/>
        </p:nvCxnSpPr>
        <p:spPr>
          <a:xfrm>
            <a:off x="958432" y="3902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279" name="Google Shape;1279;p119"/>
          <p:cNvCxnSpPr>
            <a:stCxn id="1274" idx="3"/>
            <a:endCxn id="1275" idx="2"/>
          </p:cNvCxnSpPr>
          <p:nvPr/>
        </p:nvCxnSpPr>
        <p:spPr>
          <a:xfrm flipH="1" rot="10800000">
            <a:off x="2033288" y="3894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280" name="Google Shape;1280;p119"/>
          <p:cNvCxnSpPr>
            <a:stCxn id="1275" idx="6"/>
            <a:endCxn id="1276" idx="1"/>
          </p:cNvCxnSpPr>
          <p:nvPr/>
        </p:nvCxnSpPr>
        <p:spPr>
          <a:xfrm>
            <a:off x="2943308" y="3893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281" name="Google Shape;1281;p119"/>
          <p:cNvCxnSpPr>
            <a:stCxn id="1276" idx="3"/>
            <a:endCxn id="1277" idx="2"/>
          </p:cNvCxnSpPr>
          <p:nvPr/>
        </p:nvCxnSpPr>
        <p:spPr>
          <a:xfrm>
            <a:off x="4094184" y="3894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282" name="Google Shape;1282;p119"/>
          <p:cNvSpPr txBox="1"/>
          <p:nvPr/>
        </p:nvSpPr>
        <p:spPr>
          <a:xfrm>
            <a:off x="770599" y="3016850"/>
            <a:ext cx="3679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uncle(X,Y):-parent(X,W),brother(W,Y)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1283" name="Google Shape;1283;p119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19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grpSp>
        <p:nvGrpSpPr>
          <p:cNvPr id="1285" name="Google Shape;1285;p119"/>
          <p:cNvGrpSpPr/>
          <p:nvPr/>
        </p:nvGrpSpPr>
        <p:grpSpPr>
          <a:xfrm>
            <a:off x="602800" y="4087507"/>
            <a:ext cx="1175162" cy="650593"/>
            <a:chOff x="602800" y="4087507"/>
            <a:chExt cx="1175162" cy="650593"/>
          </a:xfrm>
        </p:grpSpPr>
        <p:sp>
          <p:nvSpPr>
            <p:cNvPr id="1286" name="Google Shape;1286;p119"/>
            <p:cNvSpPr txBox="1"/>
            <p:nvPr/>
          </p:nvSpPr>
          <p:spPr>
            <a:xfrm>
              <a:off x="602800" y="4368800"/>
              <a:ext cx="1175100" cy="369300"/>
            </a:xfrm>
            <a:prstGeom prst="rect">
              <a:avLst/>
            </a:prstGeom>
            <a:gradFill>
              <a:gsLst>
                <a:gs pos="0">
                  <a:srgbClr val="9BE9FF"/>
                </a:gs>
                <a:gs pos="35000">
                  <a:srgbClr val="B8F1FF"/>
                </a:gs>
                <a:gs pos="100000">
                  <a:srgbClr val="E2FBFF"/>
                </a:gs>
              </a:gsLst>
              <a:lin ang="16200038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[liam=1]</a:t>
              </a:r>
              <a:endParaRPr/>
            </a:p>
          </p:txBody>
        </p:sp>
        <p:sp>
          <p:nvSpPr>
            <p:cNvPr id="1287" name="Google Shape;1287;p119"/>
            <p:cNvSpPr/>
            <p:nvPr/>
          </p:nvSpPr>
          <p:spPr>
            <a:xfrm>
              <a:off x="834462" y="4087507"/>
              <a:ext cx="943500" cy="281400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119"/>
          <p:cNvGrpSpPr/>
          <p:nvPr/>
        </p:nvGrpSpPr>
        <p:grpSpPr>
          <a:xfrm>
            <a:off x="1735431" y="4195887"/>
            <a:ext cx="1209007" cy="927493"/>
            <a:chOff x="602800" y="4087507"/>
            <a:chExt cx="1175162" cy="927493"/>
          </a:xfrm>
        </p:grpSpPr>
        <p:sp>
          <p:nvSpPr>
            <p:cNvPr id="1289" name="Google Shape;1289;p119"/>
            <p:cNvSpPr txBox="1"/>
            <p:nvPr/>
          </p:nvSpPr>
          <p:spPr>
            <a:xfrm>
              <a:off x="602800" y="4368800"/>
              <a:ext cx="1175100" cy="646200"/>
            </a:xfrm>
            <a:prstGeom prst="rect">
              <a:avLst/>
            </a:prstGeom>
            <a:gradFill>
              <a:gsLst>
                <a:gs pos="0">
                  <a:srgbClr val="9BE9FF"/>
                </a:gs>
                <a:gs pos="35000">
                  <a:srgbClr val="B8F1FF"/>
                </a:gs>
                <a:gs pos="100000">
                  <a:srgbClr val="E2FBFF"/>
                </a:gs>
              </a:gsLst>
              <a:lin ang="16200038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[eve=0.99,bob=0.75]</a:t>
              </a:r>
              <a:endParaRPr/>
            </a:p>
          </p:txBody>
        </p:sp>
        <p:sp>
          <p:nvSpPr>
            <p:cNvPr id="1290" name="Google Shape;1290;p119"/>
            <p:cNvSpPr/>
            <p:nvPr/>
          </p:nvSpPr>
          <p:spPr>
            <a:xfrm>
              <a:off x="834462" y="4087507"/>
              <a:ext cx="943500" cy="281400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119"/>
          <p:cNvGrpSpPr/>
          <p:nvPr/>
        </p:nvGrpSpPr>
        <p:grpSpPr>
          <a:xfrm>
            <a:off x="3188241" y="4226021"/>
            <a:ext cx="1812025" cy="658906"/>
            <a:chOff x="393700" y="4087507"/>
            <a:chExt cx="1761300" cy="658906"/>
          </a:xfrm>
        </p:grpSpPr>
        <p:sp>
          <p:nvSpPr>
            <p:cNvPr id="1292" name="Google Shape;1292;p119"/>
            <p:cNvSpPr txBox="1"/>
            <p:nvPr/>
          </p:nvSpPr>
          <p:spPr>
            <a:xfrm>
              <a:off x="393700" y="4377113"/>
              <a:ext cx="1761300" cy="369300"/>
            </a:xfrm>
            <a:prstGeom prst="rect">
              <a:avLst/>
            </a:prstGeom>
            <a:gradFill>
              <a:gsLst>
                <a:gs pos="0">
                  <a:srgbClr val="9BE9FF"/>
                </a:gs>
                <a:gs pos="35000">
                  <a:srgbClr val="B8F1FF"/>
                </a:gs>
                <a:gs pos="100000">
                  <a:srgbClr val="E2FBFF"/>
                </a:gs>
              </a:gsLst>
              <a:lin ang="16200038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[chip=0.99*0.9]</a:t>
              </a:r>
              <a:endParaRPr/>
            </a:p>
          </p:txBody>
        </p:sp>
        <p:sp>
          <p:nvSpPr>
            <p:cNvPr id="1293" name="Google Shape;1293;p119"/>
            <p:cNvSpPr/>
            <p:nvPr/>
          </p:nvSpPr>
          <p:spPr>
            <a:xfrm>
              <a:off x="834462" y="4087507"/>
              <a:ext cx="943500" cy="281400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4" name="Google Shape;1294;p119"/>
          <p:cNvSpPr txBox="1"/>
          <p:nvPr/>
        </p:nvSpPr>
        <p:spPr>
          <a:xfrm>
            <a:off x="5337125" y="2610823"/>
            <a:ext cx="3679800" cy="41607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Algorithm: build a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 graph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one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variable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each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variable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encoding a distribution over DB constants, and one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each logical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literal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Belief propagation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factor graph enforces the logical constraints of a proof, and gives a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count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number of proofs supporting each answer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19"/>
          <p:cNvSpPr txBox="1"/>
          <p:nvPr/>
        </p:nvSpPr>
        <p:spPr>
          <a:xfrm>
            <a:off x="3019464" y="4195887"/>
            <a:ext cx="34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19"/>
          <p:cNvSpPr/>
          <p:nvPr/>
        </p:nvSpPr>
        <p:spPr>
          <a:xfrm>
            <a:off x="331432" y="5123511"/>
            <a:ext cx="4668900" cy="1167300"/>
          </a:xfrm>
          <a:prstGeom prst="wedgeEllipseCallout">
            <a:avLst>
              <a:gd fmla="val 19102" name="adj1"/>
              <a:gd fmla="val -137701" name="adj2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38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msg for brother is sparse mat multiply: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0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subpredicates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20"/>
          <p:cNvSpPr/>
          <p:nvPr/>
        </p:nvSpPr>
        <p:spPr>
          <a:xfrm>
            <a:off x="331432" y="3589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20"/>
          <p:cNvSpPr txBox="1"/>
          <p:nvPr/>
        </p:nvSpPr>
        <p:spPr>
          <a:xfrm>
            <a:off x="1225388" y="3718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20"/>
          <p:cNvSpPr/>
          <p:nvPr/>
        </p:nvSpPr>
        <p:spPr>
          <a:xfrm>
            <a:off x="2316308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120"/>
          <p:cNvSpPr txBox="1"/>
          <p:nvPr/>
        </p:nvSpPr>
        <p:spPr>
          <a:xfrm>
            <a:off x="3191484" y="3709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120"/>
          <p:cNvSpPr/>
          <p:nvPr/>
        </p:nvSpPr>
        <p:spPr>
          <a:xfrm>
            <a:off x="4384242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7" name="Google Shape;1307;p120"/>
          <p:cNvCxnSpPr>
            <a:stCxn id="1302" idx="6"/>
            <a:endCxn id="1303" idx="1"/>
          </p:cNvCxnSpPr>
          <p:nvPr/>
        </p:nvCxnSpPr>
        <p:spPr>
          <a:xfrm>
            <a:off x="958432" y="3902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08" name="Google Shape;1308;p120"/>
          <p:cNvCxnSpPr>
            <a:stCxn id="1303" idx="3"/>
            <a:endCxn id="1304" idx="2"/>
          </p:cNvCxnSpPr>
          <p:nvPr/>
        </p:nvCxnSpPr>
        <p:spPr>
          <a:xfrm flipH="1" rot="10800000">
            <a:off x="2033288" y="3894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09" name="Google Shape;1309;p120"/>
          <p:cNvCxnSpPr>
            <a:stCxn id="1304" idx="6"/>
            <a:endCxn id="1305" idx="1"/>
          </p:cNvCxnSpPr>
          <p:nvPr/>
        </p:nvCxnSpPr>
        <p:spPr>
          <a:xfrm>
            <a:off x="2943308" y="3893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10" name="Google Shape;1310;p120"/>
          <p:cNvCxnSpPr>
            <a:stCxn id="1305" idx="3"/>
            <a:endCxn id="1306" idx="2"/>
          </p:cNvCxnSpPr>
          <p:nvPr/>
        </p:nvCxnSpPr>
        <p:spPr>
          <a:xfrm>
            <a:off x="4094184" y="3894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311" name="Google Shape;1311;p120"/>
          <p:cNvSpPr txBox="1"/>
          <p:nvPr/>
        </p:nvSpPr>
        <p:spPr>
          <a:xfrm>
            <a:off x="789899" y="2637188"/>
            <a:ext cx="3679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uncle(X,Y):-aunt(X,W),spouse(W,Y)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aunt(X,Y):-parent(X,W),sister(W,Y)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1312" name="Google Shape;1312;p120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20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1314" name="Google Shape;1314;p120"/>
          <p:cNvSpPr txBox="1"/>
          <p:nvPr/>
        </p:nvSpPr>
        <p:spPr>
          <a:xfrm>
            <a:off x="3019464" y="4195887"/>
            <a:ext cx="34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120"/>
          <p:cNvSpPr/>
          <p:nvPr/>
        </p:nvSpPr>
        <p:spPr>
          <a:xfrm>
            <a:off x="602807" y="5225779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20"/>
          <p:cNvSpPr txBox="1"/>
          <p:nvPr/>
        </p:nvSpPr>
        <p:spPr>
          <a:xfrm>
            <a:off x="1496763" y="535465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20"/>
          <p:cNvSpPr/>
          <p:nvPr/>
        </p:nvSpPr>
        <p:spPr>
          <a:xfrm>
            <a:off x="2587683" y="52169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20"/>
          <p:cNvSpPr txBox="1"/>
          <p:nvPr/>
        </p:nvSpPr>
        <p:spPr>
          <a:xfrm>
            <a:off x="3462859" y="534582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20"/>
          <p:cNvSpPr/>
          <p:nvPr/>
        </p:nvSpPr>
        <p:spPr>
          <a:xfrm>
            <a:off x="4655617" y="52169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0" name="Google Shape;1320;p120"/>
          <p:cNvCxnSpPr>
            <a:stCxn id="1315" idx="6"/>
            <a:endCxn id="1316" idx="1"/>
          </p:cNvCxnSpPr>
          <p:nvPr/>
        </p:nvCxnSpPr>
        <p:spPr>
          <a:xfrm>
            <a:off x="1229807" y="5539279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21" name="Google Shape;1321;p120"/>
          <p:cNvCxnSpPr>
            <a:stCxn id="1316" idx="3"/>
            <a:endCxn id="1317" idx="2"/>
          </p:cNvCxnSpPr>
          <p:nvPr/>
        </p:nvCxnSpPr>
        <p:spPr>
          <a:xfrm flipH="1" rot="10800000">
            <a:off x="2304663" y="5530600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22" name="Google Shape;1322;p120"/>
          <p:cNvCxnSpPr>
            <a:stCxn id="1317" idx="6"/>
            <a:endCxn id="1318" idx="1"/>
          </p:cNvCxnSpPr>
          <p:nvPr/>
        </p:nvCxnSpPr>
        <p:spPr>
          <a:xfrm>
            <a:off x="3214683" y="5530457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23" name="Google Shape;1323;p120"/>
          <p:cNvCxnSpPr>
            <a:stCxn id="1318" idx="3"/>
            <a:endCxn id="1319" idx="2"/>
          </p:cNvCxnSpPr>
          <p:nvPr/>
        </p:nvCxnSpPr>
        <p:spPr>
          <a:xfrm>
            <a:off x="4365559" y="553047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324" name="Google Shape;1324;p120"/>
          <p:cNvSpPr/>
          <p:nvPr/>
        </p:nvSpPr>
        <p:spPr>
          <a:xfrm>
            <a:off x="2049314" y="5783925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5" name="Google Shape;1325;p120"/>
          <p:cNvCxnSpPr>
            <a:stCxn id="1302" idx="4"/>
            <a:endCxn id="1315" idx="0"/>
          </p:cNvCxnSpPr>
          <p:nvPr/>
        </p:nvCxnSpPr>
        <p:spPr>
          <a:xfrm>
            <a:off x="644932" y="4216304"/>
            <a:ext cx="271500" cy="100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6" name="Google Shape;1326;p120"/>
          <p:cNvCxnSpPr>
            <a:stCxn id="1319" idx="1"/>
            <a:endCxn id="1304" idx="4"/>
          </p:cNvCxnSpPr>
          <p:nvPr/>
        </p:nvCxnSpPr>
        <p:spPr>
          <a:xfrm rot="10800000">
            <a:off x="2629739" y="4207479"/>
            <a:ext cx="2117700" cy="110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7" name="Google Shape;1327;p120"/>
          <p:cNvSpPr txBox="1"/>
          <p:nvPr/>
        </p:nvSpPr>
        <p:spPr>
          <a:xfrm>
            <a:off x="5337125" y="2610823"/>
            <a:ext cx="3679800" cy="41607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predicate calls can be expanded in place in the factor graph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 at a fixed maximum depth (and return count of zero proofs)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120"/>
          <p:cNvSpPr/>
          <p:nvPr/>
        </p:nvSpPr>
        <p:spPr>
          <a:xfrm>
            <a:off x="3905664" y="5752175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21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subpredicates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121"/>
          <p:cNvSpPr/>
          <p:nvPr/>
        </p:nvSpPr>
        <p:spPr>
          <a:xfrm>
            <a:off x="331432" y="3589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121"/>
          <p:cNvSpPr txBox="1"/>
          <p:nvPr/>
        </p:nvSpPr>
        <p:spPr>
          <a:xfrm>
            <a:off x="1225388" y="3718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21"/>
          <p:cNvSpPr/>
          <p:nvPr/>
        </p:nvSpPr>
        <p:spPr>
          <a:xfrm>
            <a:off x="2316308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121"/>
          <p:cNvSpPr txBox="1"/>
          <p:nvPr/>
        </p:nvSpPr>
        <p:spPr>
          <a:xfrm>
            <a:off x="3191484" y="3709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121"/>
          <p:cNvSpPr/>
          <p:nvPr/>
        </p:nvSpPr>
        <p:spPr>
          <a:xfrm>
            <a:off x="4384242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9" name="Google Shape;1339;p121"/>
          <p:cNvCxnSpPr>
            <a:stCxn id="1334" idx="6"/>
            <a:endCxn id="1335" idx="1"/>
          </p:cNvCxnSpPr>
          <p:nvPr/>
        </p:nvCxnSpPr>
        <p:spPr>
          <a:xfrm>
            <a:off x="958432" y="3902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40" name="Google Shape;1340;p121"/>
          <p:cNvCxnSpPr>
            <a:stCxn id="1335" idx="3"/>
            <a:endCxn id="1336" idx="2"/>
          </p:cNvCxnSpPr>
          <p:nvPr/>
        </p:nvCxnSpPr>
        <p:spPr>
          <a:xfrm flipH="1" rot="10800000">
            <a:off x="2033288" y="3894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41" name="Google Shape;1341;p121"/>
          <p:cNvCxnSpPr>
            <a:stCxn id="1336" idx="6"/>
            <a:endCxn id="1337" idx="1"/>
          </p:cNvCxnSpPr>
          <p:nvPr/>
        </p:nvCxnSpPr>
        <p:spPr>
          <a:xfrm>
            <a:off x="2943308" y="3893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42" name="Google Shape;1342;p121"/>
          <p:cNvCxnSpPr>
            <a:stCxn id="1337" idx="3"/>
            <a:endCxn id="1338" idx="2"/>
          </p:cNvCxnSpPr>
          <p:nvPr/>
        </p:nvCxnSpPr>
        <p:spPr>
          <a:xfrm>
            <a:off x="4094184" y="3894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343" name="Google Shape;1343;p121"/>
          <p:cNvSpPr txBox="1"/>
          <p:nvPr/>
        </p:nvSpPr>
        <p:spPr>
          <a:xfrm>
            <a:off x="789899" y="2637188"/>
            <a:ext cx="3679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uncle(X,Y):-aunt(X,W),spouse(W,Y)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aunt(X,Y):-parent(X,W),sister(W,Y)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1344" name="Google Shape;1344;p121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21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1346" name="Google Shape;1346;p121"/>
          <p:cNvSpPr/>
          <p:nvPr/>
        </p:nvSpPr>
        <p:spPr>
          <a:xfrm>
            <a:off x="533707" y="4447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21"/>
          <p:cNvSpPr txBox="1"/>
          <p:nvPr/>
        </p:nvSpPr>
        <p:spPr>
          <a:xfrm>
            <a:off x="1427663" y="4576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121"/>
          <p:cNvSpPr/>
          <p:nvPr/>
        </p:nvSpPr>
        <p:spPr>
          <a:xfrm>
            <a:off x="2518583" y="4438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121"/>
          <p:cNvSpPr txBox="1"/>
          <p:nvPr/>
        </p:nvSpPr>
        <p:spPr>
          <a:xfrm>
            <a:off x="3393759" y="4567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121"/>
          <p:cNvSpPr/>
          <p:nvPr/>
        </p:nvSpPr>
        <p:spPr>
          <a:xfrm>
            <a:off x="4586517" y="4438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1" name="Google Shape;1351;p121"/>
          <p:cNvCxnSpPr>
            <a:stCxn id="1346" idx="6"/>
            <a:endCxn id="1347" idx="1"/>
          </p:cNvCxnSpPr>
          <p:nvPr/>
        </p:nvCxnSpPr>
        <p:spPr>
          <a:xfrm>
            <a:off x="1160707" y="4760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52" name="Google Shape;1352;p121"/>
          <p:cNvCxnSpPr>
            <a:stCxn id="1347" idx="3"/>
            <a:endCxn id="1348" idx="2"/>
          </p:cNvCxnSpPr>
          <p:nvPr/>
        </p:nvCxnSpPr>
        <p:spPr>
          <a:xfrm flipH="1" rot="10800000">
            <a:off x="2235563" y="4752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53" name="Google Shape;1353;p121"/>
          <p:cNvCxnSpPr>
            <a:stCxn id="1348" idx="6"/>
            <a:endCxn id="1349" idx="1"/>
          </p:cNvCxnSpPr>
          <p:nvPr/>
        </p:nvCxnSpPr>
        <p:spPr>
          <a:xfrm>
            <a:off x="3145583" y="4751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54" name="Google Shape;1354;p121"/>
          <p:cNvCxnSpPr>
            <a:stCxn id="1349" idx="3"/>
            <a:endCxn id="1350" idx="2"/>
          </p:cNvCxnSpPr>
          <p:nvPr/>
        </p:nvCxnSpPr>
        <p:spPr>
          <a:xfrm>
            <a:off x="4296459" y="4752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355" name="Google Shape;1355;p121"/>
          <p:cNvSpPr/>
          <p:nvPr/>
        </p:nvSpPr>
        <p:spPr>
          <a:xfrm>
            <a:off x="1980214" y="5005450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121"/>
          <p:cNvSpPr txBox="1"/>
          <p:nvPr/>
        </p:nvSpPr>
        <p:spPr>
          <a:xfrm>
            <a:off x="6552075" y="2610825"/>
            <a:ext cx="2464800" cy="41607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predicate calls can be expanded in place in the factor graph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clauses for the same predicate: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proof counts for each clause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121"/>
          <p:cNvSpPr/>
          <p:nvPr/>
        </p:nvSpPr>
        <p:spPr>
          <a:xfrm>
            <a:off x="3836564" y="4973700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121"/>
          <p:cNvSpPr/>
          <p:nvPr/>
        </p:nvSpPr>
        <p:spPr>
          <a:xfrm>
            <a:off x="533707" y="529555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X’’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121"/>
          <p:cNvSpPr txBox="1"/>
          <p:nvPr/>
        </p:nvSpPr>
        <p:spPr>
          <a:xfrm>
            <a:off x="1427663" y="542442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121"/>
          <p:cNvSpPr/>
          <p:nvPr/>
        </p:nvSpPr>
        <p:spPr>
          <a:xfrm>
            <a:off x="2518583" y="528673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121"/>
          <p:cNvSpPr txBox="1"/>
          <p:nvPr/>
        </p:nvSpPr>
        <p:spPr>
          <a:xfrm>
            <a:off x="3393759" y="541560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121"/>
          <p:cNvSpPr/>
          <p:nvPr/>
        </p:nvSpPr>
        <p:spPr>
          <a:xfrm>
            <a:off x="4586517" y="528673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Y’’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3" name="Google Shape;1363;p121"/>
          <p:cNvCxnSpPr>
            <a:stCxn id="1358" idx="6"/>
            <a:endCxn id="1359" idx="1"/>
          </p:cNvCxnSpPr>
          <p:nvPr/>
        </p:nvCxnSpPr>
        <p:spPr>
          <a:xfrm>
            <a:off x="1160707" y="560905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64" name="Google Shape;1364;p121"/>
          <p:cNvCxnSpPr>
            <a:stCxn id="1359" idx="3"/>
            <a:endCxn id="1360" idx="2"/>
          </p:cNvCxnSpPr>
          <p:nvPr/>
        </p:nvCxnSpPr>
        <p:spPr>
          <a:xfrm flipH="1" rot="10800000">
            <a:off x="2235563" y="560037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65" name="Google Shape;1365;p121"/>
          <p:cNvCxnSpPr>
            <a:stCxn id="1360" idx="6"/>
            <a:endCxn id="1361" idx="1"/>
          </p:cNvCxnSpPr>
          <p:nvPr/>
        </p:nvCxnSpPr>
        <p:spPr>
          <a:xfrm>
            <a:off x="3145583" y="560023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66" name="Google Shape;1366;p121"/>
          <p:cNvCxnSpPr>
            <a:stCxn id="1361" idx="3"/>
            <a:endCxn id="1362" idx="2"/>
          </p:cNvCxnSpPr>
          <p:nvPr/>
        </p:nvCxnSpPr>
        <p:spPr>
          <a:xfrm>
            <a:off x="4296459" y="560025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367" name="Google Shape;1367;p121"/>
          <p:cNvSpPr/>
          <p:nvPr/>
        </p:nvSpPr>
        <p:spPr>
          <a:xfrm>
            <a:off x="3836564" y="5821950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121"/>
          <p:cNvSpPr/>
          <p:nvPr/>
        </p:nvSpPr>
        <p:spPr>
          <a:xfrm>
            <a:off x="5503602" y="4800900"/>
            <a:ext cx="8079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9" name="Google Shape;1369;p121"/>
          <p:cNvCxnSpPr>
            <a:stCxn id="1334" idx="3"/>
            <a:endCxn id="1346" idx="1"/>
          </p:cNvCxnSpPr>
          <p:nvPr/>
        </p:nvCxnSpPr>
        <p:spPr>
          <a:xfrm>
            <a:off x="423254" y="4124482"/>
            <a:ext cx="202200" cy="41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0" name="Google Shape;1370;p121"/>
          <p:cNvCxnSpPr>
            <a:stCxn id="1334" idx="3"/>
            <a:endCxn id="1358" idx="1"/>
          </p:cNvCxnSpPr>
          <p:nvPr/>
        </p:nvCxnSpPr>
        <p:spPr>
          <a:xfrm>
            <a:off x="423254" y="4124482"/>
            <a:ext cx="202200" cy="126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1" name="Google Shape;1371;p121"/>
          <p:cNvCxnSpPr>
            <a:stCxn id="1350" idx="6"/>
            <a:endCxn id="1368" idx="1"/>
          </p:cNvCxnSpPr>
          <p:nvPr/>
        </p:nvCxnSpPr>
        <p:spPr>
          <a:xfrm>
            <a:off x="5213517" y="4751982"/>
            <a:ext cx="408300" cy="14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2" name="Google Shape;1372;p121"/>
          <p:cNvCxnSpPr>
            <a:stCxn id="1362" idx="7"/>
            <a:endCxn id="1368" idx="2"/>
          </p:cNvCxnSpPr>
          <p:nvPr/>
        </p:nvCxnSpPr>
        <p:spPr>
          <a:xfrm flipH="1" rot="10800000">
            <a:off x="5121695" y="5114254"/>
            <a:ext cx="381900" cy="26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3" name="Google Shape;1373;p121"/>
          <p:cNvCxnSpPr>
            <a:endCxn id="1338" idx="5"/>
          </p:cNvCxnSpPr>
          <p:nvPr/>
        </p:nvCxnSpPr>
        <p:spPr>
          <a:xfrm rot="10800000">
            <a:off x="4919420" y="4115660"/>
            <a:ext cx="897600" cy="68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4" name="Google Shape;1374;p121"/>
          <p:cNvCxnSpPr/>
          <p:nvPr/>
        </p:nvCxnSpPr>
        <p:spPr>
          <a:xfrm>
            <a:off x="1064104" y="5846357"/>
            <a:ext cx="460200" cy="68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5" name="Google Shape;1375;p121"/>
          <p:cNvCxnSpPr>
            <a:endCxn id="1360" idx="3"/>
          </p:cNvCxnSpPr>
          <p:nvPr/>
        </p:nvCxnSpPr>
        <p:spPr>
          <a:xfrm flipH="1" rot="10800000">
            <a:off x="2194005" y="5821910"/>
            <a:ext cx="416400" cy="63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22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key ideas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122"/>
          <p:cNvSpPr/>
          <p:nvPr/>
        </p:nvSpPr>
        <p:spPr>
          <a:xfrm>
            <a:off x="1457584" y="6083144"/>
            <a:ext cx="6196200" cy="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122"/>
          <p:cNvSpPr/>
          <p:nvPr/>
        </p:nvSpPr>
        <p:spPr>
          <a:xfrm>
            <a:off x="331432" y="3589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122"/>
          <p:cNvSpPr txBox="1"/>
          <p:nvPr/>
        </p:nvSpPr>
        <p:spPr>
          <a:xfrm>
            <a:off x="1281450" y="3718175"/>
            <a:ext cx="630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122"/>
          <p:cNvSpPr/>
          <p:nvPr/>
        </p:nvSpPr>
        <p:spPr>
          <a:xfrm>
            <a:off x="2316308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22"/>
          <p:cNvSpPr txBox="1"/>
          <p:nvPr/>
        </p:nvSpPr>
        <p:spPr>
          <a:xfrm>
            <a:off x="3191484" y="3709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122"/>
          <p:cNvSpPr/>
          <p:nvPr/>
        </p:nvSpPr>
        <p:spPr>
          <a:xfrm>
            <a:off x="4384242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7" name="Google Shape;1387;p122"/>
          <p:cNvCxnSpPr>
            <a:stCxn id="1382" idx="6"/>
            <a:endCxn id="1383" idx="1"/>
          </p:cNvCxnSpPr>
          <p:nvPr/>
        </p:nvCxnSpPr>
        <p:spPr>
          <a:xfrm>
            <a:off x="958432" y="3902804"/>
            <a:ext cx="323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88" name="Google Shape;1388;p122"/>
          <p:cNvCxnSpPr>
            <a:stCxn id="1383" idx="3"/>
            <a:endCxn id="1384" idx="2"/>
          </p:cNvCxnSpPr>
          <p:nvPr/>
        </p:nvCxnSpPr>
        <p:spPr>
          <a:xfrm flipH="1" rot="10800000">
            <a:off x="1912350" y="3894125"/>
            <a:ext cx="4041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89" name="Google Shape;1389;p122"/>
          <p:cNvCxnSpPr>
            <a:stCxn id="1384" idx="6"/>
            <a:endCxn id="1385" idx="1"/>
          </p:cNvCxnSpPr>
          <p:nvPr/>
        </p:nvCxnSpPr>
        <p:spPr>
          <a:xfrm>
            <a:off x="2943308" y="3893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390" name="Google Shape;1390;p122"/>
          <p:cNvCxnSpPr>
            <a:stCxn id="1385" idx="3"/>
            <a:endCxn id="1386" idx="2"/>
          </p:cNvCxnSpPr>
          <p:nvPr/>
        </p:nvCxnSpPr>
        <p:spPr>
          <a:xfrm>
            <a:off x="4094184" y="3894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391" name="Google Shape;1391;p122"/>
          <p:cNvSpPr txBox="1"/>
          <p:nvPr/>
        </p:nvSpPr>
        <p:spPr>
          <a:xfrm>
            <a:off x="936220" y="3016850"/>
            <a:ext cx="3514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uncle(X,Y):-child(X,W),brother(W,Y)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1392" name="Google Shape;1392;p122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22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1394" name="Google Shape;1394;p122"/>
          <p:cNvSpPr txBox="1"/>
          <p:nvPr/>
        </p:nvSpPr>
        <p:spPr>
          <a:xfrm>
            <a:off x="5176275" y="2610825"/>
            <a:ext cx="3840600" cy="34779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case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p(c,Y):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initialize the evidence variable X to a one-hot vector for c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wait for BP to converge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off the message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would be sent from the output variable Y.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un-normalized probability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[d] is the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number of proofs supporting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p(c,d)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23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key ideas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123"/>
          <p:cNvSpPr/>
          <p:nvPr/>
        </p:nvSpPr>
        <p:spPr>
          <a:xfrm>
            <a:off x="1457584" y="6083144"/>
            <a:ext cx="6196200" cy="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1401" name="Google Shape;1401;p123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23"/>
          <p:cNvSpPr txBox="1"/>
          <p:nvPr/>
        </p:nvSpPr>
        <p:spPr>
          <a:xfrm>
            <a:off x="731400" y="2549150"/>
            <a:ext cx="7988700" cy="32724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 case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all clauses are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polytrees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(~= every free variable has one path of dependences linking it to a bound variable) then BP converges in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time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will result in a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sequence of messages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being passed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linear algebra operators are used in these messages: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vector-matrix multiplication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Hadamard product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multiply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v1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L1 norm of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v2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sum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(normalization)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